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6"/>
  </p:notesMasterIdLst>
  <p:handoutMasterIdLst>
    <p:handoutMasterId r:id="rId27"/>
  </p:handoutMasterIdLst>
  <p:sldIdLst>
    <p:sldId id="256" r:id="rId2"/>
    <p:sldId id="258" r:id="rId3"/>
    <p:sldId id="259" r:id="rId4"/>
    <p:sldId id="261" r:id="rId5"/>
    <p:sldId id="263" r:id="rId6"/>
    <p:sldId id="264" r:id="rId7"/>
    <p:sldId id="266" r:id="rId8"/>
    <p:sldId id="275" r:id="rId9"/>
    <p:sldId id="267" r:id="rId10"/>
    <p:sldId id="268" r:id="rId11"/>
    <p:sldId id="277" r:id="rId12"/>
    <p:sldId id="270" r:id="rId13"/>
    <p:sldId id="271" r:id="rId14"/>
    <p:sldId id="289" r:id="rId15"/>
    <p:sldId id="278" r:id="rId16"/>
    <p:sldId id="279" r:id="rId17"/>
    <p:sldId id="280" r:id="rId18"/>
    <p:sldId id="281" r:id="rId19"/>
    <p:sldId id="282" r:id="rId20"/>
    <p:sldId id="284" r:id="rId21"/>
    <p:sldId id="285" r:id="rId22"/>
    <p:sldId id="286" r:id="rId23"/>
    <p:sldId id="287" r:id="rId24"/>
    <p:sldId id="290" r:id="rId25"/>
  </p:sldIdLst>
  <p:sldSz cx="18288000" cy="10287000"/>
  <p:notesSz cx="6858000" cy="9144000"/>
  <p:embeddedFontLst>
    <p:embeddedFont>
      <p:font typeface="Ovo" panose="020B0604020202020204" charset="0"/>
      <p:regular r:id="rId28"/>
    </p:embeddedFont>
    <p:embeddedFont>
      <p:font typeface="Suez One" panose="00000500000000000000" pitchFamily="2" charset="-79"/>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6540" autoAdjust="0"/>
  </p:normalViewPr>
  <p:slideViewPr>
    <p:cSldViewPr>
      <p:cViewPr varScale="1">
        <p:scale>
          <a:sx n="72" d="100"/>
          <a:sy n="72" d="100"/>
        </p:scale>
        <p:origin x="654" y="5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DCE866-7D84-A048-91B3-26ABBF8045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2A323267-5FDE-9BE6-EB07-CA5BE63384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1D292B0E-BF33-4B2E-AAF1-D9CD9278E46D}" type="datetimeFigureOut">
              <a:rPr lang="he-IL" smtClean="0"/>
              <a:t>כ"ז/סיון/תשפ"ה</a:t>
            </a:fld>
            <a:endParaRPr lang="he-IL"/>
          </a:p>
        </p:txBody>
      </p:sp>
      <p:sp>
        <p:nvSpPr>
          <p:cNvPr id="4" name="Footer Placeholder 3">
            <a:extLst>
              <a:ext uri="{FF2B5EF4-FFF2-40B4-BE49-F238E27FC236}">
                <a16:creationId xmlns:a16="http://schemas.microsoft.com/office/drawing/2014/main" id="{C5879E9E-DD4F-18F0-959F-B102C0DDB2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5AAB4946-1142-C11E-3AA1-BFA7199F77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214698CF-08AA-4278-B802-080DD31633D4}" type="slidenum">
              <a:rPr lang="he-IL" smtClean="0"/>
              <a:t>‹#›</a:t>
            </a:fld>
            <a:endParaRPr lang="he-IL"/>
          </a:p>
        </p:txBody>
      </p:sp>
    </p:spTree>
    <p:extLst>
      <p:ext uri="{BB962C8B-B14F-4D97-AF65-F5344CB8AC3E}">
        <p14:creationId xmlns:p14="http://schemas.microsoft.com/office/powerpoint/2010/main" val="1221880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21B40B8B-00E8-42AD-8628-B11E494680CA}" type="datetimeFigureOut">
              <a:rPr lang="he-IL" smtClean="0"/>
              <a:t>כ"ז/סיון/תשפ"ה</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872A3FD6-67A4-45D7-A225-52C6B2C27BBB}" type="slidenum">
              <a:rPr lang="he-IL" smtClean="0"/>
              <a:t>‹#›</a:t>
            </a:fld>
            <a:endParaRPr lang="he-IL"/>
          </a:p>
        </p:txBody>
      </p:sp>
    </p:spTree>
    <p:extLst>
      <p:ext uri="{BB962C8B-B14F-4D97-AF65-F5344CB8AC3E}">
        <p14:creationId xmlns:p14="http://schemas.microsoft.com/office/powerpoint/2010/main" val="31990658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נתחיל בהבנת היקף הבעיה.</a:t>
            </a:r>
          </a:p>
          <a:p>
            <a:pPr algn="r" rtl="1"/>
            <a:endParaRPr lang="he-IL" dirty="0"/>
          </a:p>
          <a:p>
            <a:pPr algn="r" rtl="1"/>
            <a:r>
              <a:rPr lang="he-IL" dirty="0"/>
              <a:t>סרטן העור הוא אחד מסוגי הסרטן הנפוצים ביותר בעולם, ומשפיע על מיליוני אנשים מדי שנה.</a:t>
            </a:r>
          </a:p>
          <a:p>
            <a:pPr algn="r" rtl="1"/>
            <a:endParaRPr lang="he-IL" dirty="0"/>
          </a:p>
          <a:p>
            <a:pPr algn="r" rtl="1"/>
            <a:r>
              <a:rPr lang="he-IL" dirty="0"/>
              <a:t>מבין סוגי הסרטן השונים, מלנומה היא המסוכנת ביותר. היא אגרסיבית, ואם לא מתגלה מוקדם, היא עלולה להפוך למסכנת חיים.</a:t>
            </a:r>
          </a:p>
          <a:p>
            <a:pPr algn="r" rtl="1"/>
            <a:endParaRPr lang="he-IL" dirty="0"/>
          </a:p>
          <a:p>
            <a:pPr algn="r" rtl="1"/>
            <a:r>
              <a:rPr lang="he-IL" dirty="0"/>
              <a:t>על פי הנתונים הסטטיסטיים העולמיים האחרונים, יותר מ-350,000 מקרים חדשים של מלנומה אובחנו רק בשנה שעברה.</a:t>
            </a:r>
          </a:p>
          <a:p>
            <a:pPr algn="r" rtl="1"/>
            <a:endParaRPr lang="he-IL" dirty="0"/>
          </a:p>
          <a:p>
            <a:pPr algn="r" rtl="1"/>
            <a:r>
              <a:rPr lang="he-IL" dirty="0"/>
              <a:t>ניתן לראות גרף המציג את המגמה העולמית במקרי מלנומה משנת 2000 ועד לתחזיות לשנת 2025.</a:t>
            </a:r>
          </a:p>
          <a:p>
            <a:pPr algn="r" rtl="1"/>
            <a:endParaRPr lang="he-IL" dirty="0"/>
          </a:p>
          <a:p>
            <a:pPr algn="r" rtl="1"/>
            <a:r>
              <a:rPr lang="he-IL" dirty="0"/>
              <a:t>כפי שניתן לראות, חלה עלייה מסיבית במהלך השנים. מגמה עולה זו מדגישה עד כמה דחופה לפתח שיטות גילוי מהירות וניתנות להרחבה יותר.</a:t>
            </a:r>
          </a:p>
        </p:txBody>
      </p:sp>
      <p:sp>
        <p:nvSpPr>
          <p:cNvPr id="4" name="Slide Number Placeholder 3"/>
          <p:cNvSpPr>
            <a:spLocks noGrp="1"/>
          </p:cNvSpPr>
          <p:nvPr>
            <p:ph type="sldNum" sz="quarter" idx="5"/>
          </p:nvPr>
        </p:nvSpPr>
        <p:spPr/>
        <p:txBody>
          <a:bodyPr/>
          <a:lstStyle/>
          <a:p>
            <a:fld id="{872A3FD6-67A4-45D7-A225-52C6B2C27BBB}" type="slidenum">
              <a:rPr lang="he-IL" smtClean="0"/>
              <a:t>2</a:t>
            </a:fld>
            <a:endParaRPr lang="he-IL"/>
          </a:p>
        </p:txBody>
      </p:sp>
    </p:spTree>
    <p:extLst>
      <p:ext uri="{BB962C8B-B14F-4D97-AF65-F5344CB8AC3E}">
        <p14:creationId xmlns:p14="http://schemas.microsoft.com/office/powerpoint/2010/main" val="393273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הנתונים שלנו חולצו מתמונות תלת-ממדיות של כל הגוף, שצולמו באמצעות מערכות הדמיה מתקדמות.</a:t>
            </a:r>
          </a:p>
          <a:p>
            <a:pPr algn="r" rtl="1"/>
            <a:r>
              <a:rPr lang="he-IL" dirty="0"/>
              <a:t> אלה מספקות תמונה מלאה של עור המטופל ושימושיות למעקב אחר שינויים בנגעים מרובים לאורך זמן.</a:t>
            </a:r>
          </a:p>
          <a:p>
            <a:pPr algn="r" rtl="1"/>
            <a:r>
              <a:rPr lang="he-IL" dirty="0"/>
              <a:t>מסריקות תלת-ממדיות אלה,</a:t>
            </a:r>
            <a:r>
              <a:rPr lang="en-US" dirty="0"/>
              <a:t>ISIC </a:t>
            </a:r>
            <a:r>
              <a:rPr lang="he-IL" dirty="0"/>
              <a:t> מייצרת </a:t>
            </a:r>
            <a:r>
              <a:rPr lang="en-US" dirty="0"/>
              <a:t>TILES - </a:t>
            </a:r>
            <a:r>
              <a:rPr lang="he-IL" dirty="0"/>
              <a:t> - תמונות קטנות, 15</a:t>
            </a:r>
            <a:r>
              <a:rPr lang="en-US" dirty="0"/>
              <a:t>x15 </a:t>
            </a:r>
            <a:r>
              <a:rPr lang="he-IL" dirty="0"/>
              <a:t>מילימטר, חתוכות.</a:t>
            </a:r>
          </a:p>
          <a:p>
            <a:pPr algn="r" rtl="1"/>
            <a:r>
              <a:rPr lang="he-IL" dirty="0"/>
              <a:t>כל תמונה חתוכה מתמקדת בנגע ספציפי, המזוהה ומחולץ אוטומטית.</a:t>
            </a:r>
          </a:p>
          <a:p>
            <a:pPr algn="r" rtl="1"/>
            <a:r>
              <a:rPr lang="he-IL" dirty="0"/>
              <a:t> זה נותן לנו תצוגות ברזולוציה גבוהה של אזורי עור לאימון וניתוח, תוך שמירה על עקביות בקנה מידה.</a:t>
            </a:r>
          </a:p>
          <a:p>
            <a:pPr algn="r" rtl="1"/>
            <a:r>
              <a:rPr lang="he-IL" dirty="0"/>
              <a:t>ולבסוף, יש לנו תמונות </a:t>
            </a:r>
            <a:r>
              <a:rPr lang="he-IL" dirty="0" err="1"/>
              <a:t>דרמוסקופיות</a:t>
            </a:r>
            <a:r>
              <a:rPr lang="he-IL" dirty="0"/>
              <a:t>.</a:t>
            </a:r>
          </a:p>
          <a:p>
            <a:pPr algn="r" rtl="1"/>
            <a:r>
              <a:rPr lang="he-IL" dirty="0"/>
              <a:t>אלה מצולמות באמצעות עדשת מגדלת מיוחדת ומקור אור, המאפשרים לנו לראות מבנים תת-קרקעיים שאינם נראים לעין בלתי מזוינת.</a:t>
            </a:r>
          </a:p>
          <a:p>
            <a:pPr algn="r" rtl="1"/>
            <a:r>
              <a:rPr lang="he-IL" dirty="0" err="1"/>
              <a:t>דרמוסקופיה</a:t>
            </a:r>
            <a:r>
              <a:rPr lang="he-IL" dirty="0"/>
              <a:t> היא כלי אבחון מרכזי עבור רופאי עור - וגם עבור מודלים של בינה מלאכותית - מכיוון שהיא לוכדת מאפיינים מורפולוגיים קריטיים להבחנה בין נגעים שפירים לממאירים.</a:t>
            </a:r>
          </a:p>
        </p:txBody>
      </p:sp>
      <p:sp>
        <p:nvSpPr>
          <p:cNvPr id="4" name="Slide Number Placeholder 3"/>
          <p:cNvSpPr>
            <a:spLocks noGrp="1"/>
          </p:cNvSpPr>
          <p:nvPr>
            <p:ph type="sldNum" sz="quarter" idx="5"/>
          </p:nvPr>
        </p:nvSpPr>
        <p:spPr/>
        <p:txBody>
          <a:bodyPr/>
          <a:lstStyle/>
          <a:p>
            <a:fld id="{872A3FD6-67A4-45D7-A225-52C6B2C27BBB}" type="slidenum">
              <a:rPr lang="he-IL" smtClean="0"/>
              <a:t>12</a:t>
            </a:fld>
            <a:endParaRPr lang="he-IL"/>
          </a:p>
        </p:txBody>
      </p:sp>
    </p:spTree>
    <p:extLst>
      <p:ext uri="{BB962C8B-B14F-4D97-AF65-F5344CB8AC3E}">
        <p14:creationId xmlns:p14="http://schemas.microsoft.com/office/powerpoint/2010/main" val="517708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בנוסף לתמונות התלת-ממדיות ולאריחי הנגעים ולתמונות </a:t>
            </a:r>
            <a:r>
              <a:rPr lang="he-IL" dirty="0" err="1"/>
              <a:t>הדרמוסקופיות</a:t>
            </a:r>
            <a:r>
              <a:rPr lang="he-IL" dirty="0"/>
              <a:t> - תקריבים ברזולוציה גבוהה של נגעי עור שצולמו בדיוק קליני.</a:t>
            </a:r>
          </a:p>
          <a:p>
            <a:pPr algn="r" rtl="1"/>
            <a:endParaRPr lang="he-IL" dirty="0"/>
          </a:p>
          <a:p>
            <a:pPr algn="r" rtl="1"/>
            <a:r>
              <a:rPr lang="he-IL" dirty="0"/>
              <a:t>אבל חשוב לא פחות מהתמונות עצמן הוא המטא-דאטה של כל תמונה. מטא-דאטה זה סיפק הקשר שימושי וחשוב הן לניתוח והן לאימון מודלים.</a:t>
            </a:r>
          </a:p>
          <a:p>
            <a:pPr algn="r" rtl="1"/>
            <a:endParaRPr lang="he-IL" dirty="0"/>
          </a:p>
          <a:p>
            <a:pPr algn="r" rtl="1"/>
            <a:r>
              <a:rPr lang="he-IL" dirty="0"/>
              <a:t>המטא-דאטה בנוי למספר קטגוריות:</a:t>
            </a:r>
          </a:p>
          <a:p>
            <a:pPr algn="r" rtl="1"/>
            <a:endParaRPr lang="he-IL" dirty="0"/>
          </a:p>
          <a:p>
            <a:pPr algn="r" rtl="1"/>
            <a:r>
              <a:rPr lang="he-IL" dirty="0"/>
              <a:t>זיהוי: מזהה ייחודי לכל תמונה או נגע.</a:t>
            </a:r>
          </a:p>
          <a:p>
            <a:pPr algn="r" rtl="1"/>
            <a:endParaRPr lang="he-IL" dirty="0"/>
          </a:p>
          <a:p>
            <a:pPr algn="r" rtl="1"/>
            <a:r>
              <a:rPr lang="he-IL" dirty="0"/>
              <a:t>מטא-דאטה של ​​המטופל: כולל פרטים כמו גיל, מין ומיקום הנגע.</a:t>
            </a:r>
          </a:p>
          <a:p>
            <a:pPr algn="r" rtl="1"/>
            <a:endParaRPr lang="he-IL" dirty="0"/>
          </a:p>
          <a:p>
            <a:pPr algn="r" rtl="1"/>
            <a:r>
              <a:rPr lang="he-IL" dirty="0"/>
              <a:t>מטא-דאטה של ​​התמונה: מידע על אופן ומתי התמונה צולמה.</a:t>
            </a:r>
          </a:p>
          <a:p>
            <a:pPr algn="r" rtl="1"/>
            <a:endParaRPr lang="he-IL" dirty="0"/>
          </a:p>
          <a:p>
            <a:pPr algn="r" rtl="1"/>
            <a:r>
              <a:rPr lang="he-IL" dirty="0"/>
              <a:t>מטא-דאטה אבחנתית: התווית או האבחנה של הנגע - בין אם מדובר במלנומה, </a:t>
            </a:r>
            <a:r>
              <a:rPr lang="he-IL" dirty="0" err="1"/>
              <a:t>נבוס</a:t>
            </a:r>
            <a:r>
              <a:rPr lang="he-IL" dirty="0"/>
              <a:t> </a:t>
            </a:r>
            <a:r>
              <a:rPr lang="he-IL" dirty="0" err="1"/>
              <a:t>וכו</a:t>
            </a:r>
            <a:r>
              <a:rPr lang="he-IL" dirty="0"/>
              <a:t>'.</a:t>
            </a:r>
          </a:p>
          <a:p>
            <a:pPr algn="r" rtl="1"/>
            <a:endParaRPr lang="he-IL" dirty="0"/>
          </a:p>
          <a:p>
            <a:pPr algn="r" rtl="1"/>
            <a:r>
              <a:rPr lang="he-IL" dirty="0"/>
              <a:t>מטא-דאטה גיאומטרית: כולל גודל, צורה וסימטריה של הנגע.</a:t>
            </a:r>
          </a:p>
          <a:p>
            <a:pPr algn="r" rtl="1"/>
            <a:endParaRPr lang="he-IL" dirty="0"/>
          </a:p>
          <a:p>
            <a:pPr algn="r" rtl="1"/>
            <a:r>
              <a:rPr lang="he-IL" dirty="0"/>
              <a:t>ולבסוף, מאפייני צבע ומרקם: מאפייני תמונה שחולצו שיכולים לעזור להבחין בין נגעים שפירים לממאירים.</a:t>
            </a:r>
          </a:p>
          <a:p>
            <a:pPr algn="r" rtl="1"/>
            <a:endParaRPr lang="he-IL" dirty="0"/>
          </a:p>
          <a:p>
            <a:pPr algn="r" rtl="1"/>
            <a:r>
              <a:rPr lang="he-IL" dirty="0"/>
              <a:t>שילוב זה של נתונים חזותיים ומטא-דאטה מובנים מאפשר לנו לנקוט בגישה רב-מודאלית - שילוב תמונות עם הקשר של המטופל והאבחון כדי לאמן מודל חכם ומודע יותר קלינית.</a:t>
            </a:r>
          </a:p>
        </p:txBody>
      </p:sp>
      <p:sp>
        <p:nvSpPr>
          <p:cNvPr id="4" name="Slide Number Placeholder 3"/>
          <p:cNvSpPr>
            <a:spLocks noGrp="1"/>
          </p:cNvSpPr>
          <p:nvPr>
            <p:ph type="sldNum" sz="quarter" idx="5"/>
          </p:nvPr>
        </p:nvSpPr>
        <p:spPr/>
        <p:txBody>
          <a:bodyPr/>
          <a:lstStyle/>
          <a:p>
            <a:fld id="{872A3FD6-67A4-45D7-A225-52C6B2C27BBB}" type="slidenum">
              <a:rPr lang="he-IL" smtClean="0"/>
              <a:t>13</a:t>
            </a:fld>
            <a:endParaRPr lang="he-IL"/>
          </a:p>
        </p:txBody>
      </p:sp>
    </p:spTree>
    <p:extLst>
      <p:ext uri="{BB962C8B-B14F-4D97-AF65-F5344CB8AC3E}">
        <p14:creationId xmlns:p14="http://schemas.microsoft.com/office/powerpoint/2010/main" val="964628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https://colab.research.google.com/drive/1SyVijGe7hj-TAhMOjsmo7ofPxPj6STQv?usp=sharing</a:t>
            </a:r>
            <a:endParaRPr lang="he-IL" sz="2400" dirty="0"/>
          </a:p>
        </p:txBody>
      </p:sp>
      <p:sp>
        <p:nvSpPr>
          <p:cNvPr id="4" name="Slide Number Placeholder 3"/>
          <p:cNvSpPr>
            <a:spLocks noGrp="1"/>
          </p:cNvSpPr>
          <p:nvPr>
            <p:ph type="sldNum" sz="quarter" idx="5"/>
          </p:nvPr>
        </p:nvSpPr>
        <p:spPr/>
        <p:txBody>
          <a:bodyPr/>
          <a:lstStyle/>
          <a:p>
            <a:fld id="{872A3FD6-67A4-45D7-A225-52C6B2C27BBB}" type="slidenum">
              <a:rPr lang="he-IL" smtClean="0"/>
              <a:t>14</a:t>
            </a:fld>
            <a:endParaRPr lang="he-IL"/>
          </a:p>
        </p:txBody>
      </p:sp>
    </p:spTree>
    <p:extLst>
      <p:ext uri="{BB962C8B-B14F-4D97-AF65-F5344CB8AC3E}">
        <p14:creationId xmlns:p14="http://schemas.microsoft.com/office/powerpoint/2010/main" val="584741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השלב הראשון והקריטי ביותר במתודולוגיה שלנו היה הכנת הנתונים. התחלנו בחלוקה של כל </a:t>
            </a:r>
            <a:r>
              <a:rPr lang="he-IL" dirty="0" err="1"/>
              <a:t>הדאטהסט</a:t>
            </a:r>
            <a:r>
              <a:rPr lang="he-IL" dirty="0"/>
              <a:t> לשלוש קבוצות נפרדות: אימון, ולידציה, וסט מבחן סופי שנשמר בצד. חשוב לציין שהחלוקה בוצעה באופן שכבתי (</a:t>
            </a:r>
            <a:r>
              <a:rPr lang="en-US" dirty="0"/>
              <a:t>stratified) </a:t>
            </a:r>
            <a:r>
              <a:rPr lang="he-IL" dirty="0"/>
              <a:t>כדי לשמור על יחס </a:t>
            </a:r>
            <a:r>
              <a:rPr lang="he-IL" dirty="0" err="1"/>
              <a:t>הקלאסים</a:t>
            </a:r>
            <a:r>
              <a:rPr lang="he-IL" dirty="0"/>
              <a:t> בכל הקבוצות, מה שהופך את ההערכה שלנו לאמינה.</a:t>
            </a:r>
          </a:p>
          <a:p>
            <a:pPr algn="r" rtl="1"/>
            <a:r>
              <a:rPr lang="he-IL" dirty="0"/>
              <a:t>לאחר מכן, עבור כל קבוצה, טיפלנו בכל סוג מידע בנפרד. </a:t>
            </a:r>
            <a:r>
              <a:rPr lang="he-IL" b="1" dirty="0"/>
              <a:t>התמונות</a:t>
            </a:r>
            <a:r>
              <a:rPr lang="he-IL" dirty="0"/>
              <a:t> עברו סטנדרטיזציה לגודל אחיד ונרמול של ערכי הפיקסלים. במקביל, </a:t>
            </a:r>
            <a:r>
              <a:rPr lang="he-IL" b="1" dirty="0"/>
              <a:t>הנתונים המובנים</a:t>
            </a:r>
            <a:r>
              <a:rPr lang="he-IL" dirty="0"/>
              <a:t> מה-</a:t>
            </a:r>
            <a:r>
              <a:rPr lang="en-US" dirty="0"/>
              <a:t>CSV </a:t>
            </a:r>
            <a:r>
              <a:rPr lang="he-IL" dirty="0"/>
              <a:t>עברו צינור עיבוד שכלל מילוי של ערכים חסרים, נרמול של מאפיינים מספריים, והמרה של מאפיינים קטגוריאליים לייצוג מספרי.</a:t>
            </a:r>
          </a:p>
          <a:p>
            <a:pPr algn="r" rtl="1"/>
            <a:r>
              <a:rPr lang="he-IL" dirty="0"/>
              <a:t>התהליך הזה מבטיח שבסופו של דבר, כל המודלים שלנו מקבלים קלט נקי, עקבי ומובנה."</a:t>
            </a:r>
          </a:p>
          <a:p>
            <a:endParaRPr lang="he-IL" dirty="0"/>
          </a:p>
          <a:p>
            <a:endParaRPr lang="he-IL" dirty="0"/>
          </a:p>
        </p:txBody>
      </p:sp>
      <p:sp>
        <p:nvSpPr>
          <p:cNvPr id="4" name="Slide Number Placeholder 3"/>
          <p:cNvSpPr>
            <a:spLocks noGrp="1"/>
          </p:cNvSpPr>
          <p:nvPr>
            <p:ph type="sldNum" sz="quarter" idx="5"/>
          </p:nvPr>
        </p:nvSpPr>
        <p:spPr/>
        <p:txBody>
          <a:bodyPr/>
          <a:lstStyle/>
          <a:p>
            <a:fld id="{872A3FD6-67A4-45D7-A225-52C6B2C27BBB}" type="slidenum">
              <a:rPr lang="he-IL" smtClean="0"/>
              <a:t>15</a:t>
            </a:fld>
            <a:endParaRPr lang="he-IL"/>
          </a:p>
        </p:txBody>
      </p:sp>
    </p:spTree>
    <p:extLst>
      <p:ext uri="{BB962C8B-B14F-4D97-AF65-F5344CB8AC3E}">
        <p14:creationId xmlns:p14="http://schemas.microsoft.com/office/powerpoint/2010/main" val="2548863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כדי להוכיח שהגישה המולטי-מודאלית שלנו אכן מוסיפה ערך, בנינו מספר מודלים פשוטים יותר להשוואה. כל מודל כזה בודק היבט אחר של הבעיה.</a:t>
            </a:r>
          </a:p>
          <a:p>
            <a:pPr algn="r" rtl="1"/>
            <a:r>
              <a:rPr lang="he-IL" dirty="0"/>
              <a:t>ראשית, אימנו מודל המשתמש רק בנתונים המובנים ומודל נוסף המשתמש רק בתמונות. שני אלו לימדו אותנו מהו כוח החיזוי של כל סוג מידע בנפרד.</a:t>
            </a:r>
          </a:p>
          <a:p>
            <a:pPr algn="r" rtl="1"/>
            <a:r>
              <a:rPr lang="he-IL" dirty="0"/>
              <a:t>לבסוף, בנינו </a:t>
            </a:r>
            <a:r>
              <a:rPr lang="he-IL" dirty="0" err="1"/>
              <a:t>בייסליין</a:t>
            </a:r>
            <a:r>
              <a:rPr lang="he-IL" dirty="0"/>
              <a:t> משולב שהשתמש במסווג קלאסי חזק, </a:t>
            </a:r>
            <a:r>
              <a:rPr lang="en-US" dirty="0"/>
              <a:t>XGBoost, </a:t>
            </a:r>
            <a:r>
              <a:rPr lang="he-IL" dirty="0"/>
              <a:t> על המאפיינים משני המקורות יחד.</a:t>
            </a:r>
            <a:br>
              <a:rPr lang="en-US" dirty="0"/>
            </a:br>
            <a:r>
              <a:rPr lang="he-IL" dirty="0"/>
              <a:t>ההשוואה מול שלושת </a:t>
            </a:r>
            <a:r>
              <a:rPr lang="he-IL" dirty="0" err="1"/>
              <a:t>הבייסליינים</a:t>
            </a:r>
            <a:r>
              <a:rPr lang="he-IL" dirty="0"/>
              <a:t> האלה מאפשרת לנו לבודד ולהבין את התרומה האמיתית של כל רכיב במודל הראשי שלנו.</a:t>
            </a:r>
          </a:p>
          <a:p>
            <a:endParaRPr lang="en-US" dirty="0"/>
          </a:p>
          <a:p>
            <a:endParaRPr lang="he-IL" dirty="0"/>
          </a:p>
        </p:txBody>
      </p:sp>
      <p:sp>
        <p:nvSpPr>
          <p:cNvPr id="4" name="Slide Number Placeholder 3"/>
          <p:cNvSpPr>
            <a:spLocks noGrp="1"/>
          </p:cNvSpPr>
          <p:nvPr>
            <p:ph type="sldNum" sz="quarter" idx="5"/>
          </p:nvPr>
        </p:nvSpPr>
        <p:spPr/>
        <p:txBody>
          <a:bodyPr/>
          <a:lstStyle/>
          <a:p>
            <a:fld id="{872A3FD6-67A4-45D7-A225-52C6B2C27BBB}" type="slidenum">
              <a:rPr lang="he-IL" smtClean="0"/>
              <a:t>16</a:t>
            </a:fld>
            <a:endParaRPr lang="he-IL"/>
          </a:p>
        </p:txBody>
      </p:sp>
    </p:spTree>
    <p:extLst>
      <p:ext uri="{BB962C8B-B14F-4D97-AF65-F5344CB8AC3E}">
        <p14:creationId xmlns:p14="http://schemas.microsoft.com/office/powerpoint/2010/main" val="2361718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זהו המבנה המפורט של המודל המולטי-מודאלי שבנינו, עם זרימת מידע ברורה משמאל לימין.</a:t>
            </a:r>
          </a:p>
          <a:p>
            <a:pPr algn="r" rtl="1"/>
            <a:r>
              <a:rPr lang="he-IL" dirty="0"/>
              <a:t>כפי שניתן לראות, המודל מקבל שני סוגי קלט במקביל. </a:t>
            </a:r>
            <a:r>
              <a:rPr lang="he-IL" b="1" dirty="0"/>
              <a:t>בענף העליון</a:t>
            </a:r>
            <a:r>
              <a:rPr lang="he-IL" dirty="0"/>
              <a:t>, התמונה עוברת דרך שכבות קונבולוציה (</a:t>
            </a:r>
            <a:r>
              <a:rPr lang="en-US" dirty="0"/>
              <a:t>CNN) </a:t>
            </a:r>
            <a:r>
              <a:rPr lang="he-IL" dirty="0"/>
              <a:t>לחילוץ מאפיינים ויזואליים, ולאחר מכן דרך מספר שכבות </a:t>
            </a:r>
            <a:r>
              <a:rPr lang="en-US" dirty="0"/>
              <a:t>Fully Connected. </a:t>
            </a:r>
            <a:r>
              <a:rPr lang="he-IL" b="1" dirty="0"/>
              <a:t>בענף התחתון</a:t>
            </a:r>
            <a:r>
              <a:rPr lang="he-IL" dirty="0"/>
              <a:t>, הנתונים המובנים עוברים עיבוד דרך שכבות </a:t>
            </a:r>
            <a:r>
              <a:rPr lang="en-US" dirty="0"/>
              <a:t>Fully Connected </a:t>
            </a:r>
            <a:r>
              <a:rPr lang="he-IL" dirty="0"/>
              <a:t>משלהם.</a:t>
            </a:r>
          </a:p>
          <a:p>
            <a:pPr algn="r" rtl="1"/>
            <a:r>
              <a:rPr lang="he-IL" dirty="0"/>
              <a:t>בשלב הבא, </a:t>
            </a:r>
            <a:r>
              <a:rPr lang="he-IL" dirty="0" err="1"/>
              <a:t>וקטורי</a:t>
            </a:r>
            <a:r>
              <a:rPr lang="he-IL" dirty="0"/>
              <a:t> המאפיינים שנוצרו בכל ענף </a:t>
            </a:r>
            <a:r>
              <a:rPr lang="he-IL" b="1" dirty="0"/>
              <a:t>משורשרים יחד</a:t>
            </a:r>
            <a:r>
              <a:rPr lang="he-IL" dirty="0"/>
              <a:t> בשכבת האיחוד. הווקטור המאוחד הזה, המכיל כעת את התמצית של המידע משני המקורות, מוזן </a:t>
            </a:r>
            <a:r>
              <a:rPr lang="he-IL" b="1" dirty="0"/>
              <a:t>ימינה</a:t>
            </a:r>
            <a:r>
              <a:rPr lang="he-IL" dirty="0"/>
              <a:t> לסדרת שכבות </a:t>
            </a:r>
            <a:r>
              <a:rPr lang="en-US" dirty="0"/>
              <a:t>Fully Connected </a:t>
            </a:r>
            <a:r>
              <a:rPr lang="he-IL" dirty="0"/>
              <a:t>נוספות שמהוות את 'ראש המסווג'. שכבות אלו לומדות את האינטראקציות המורכבות בין המאפיינים, ולבסוף שכבת הפלט הסופית מפיקה את ההסתברות לממאירות.</a:t>
            </a:r>
          </a:p>
          <a:p>
            <a:endParaRPr lang="en-US" dirty="0"/>
          </a:p>
          <a:p>
            <a:endParaRPr lang="he-IL" dirty="0"/>
          </a:p>
        </p:txBody>
      </p:sp>
      <p:sp>
        <p:nvSpPr>
          <p:cNvPr id="4" name="Slide Number Placeholder 3"/>
          <p:cNvSpPr>
            <a:spLocks noGrp="1"/>
          </p:cNvSpPr>
          <p:nvPr>
            <p:ph type="sldNum" sz="quarter" idx="5"/>
          </p:nvPr>
        </p:nvSpPr>
        <p:spPr/>
        <p:txBody>
          <a:bodyPr/>
          <a:lstStyle/>
          <a:p>
            <a:fld id="{872A3FD6-67A4-45D7-A225-52C6B2C27BBB}" type="slidenum">
              <a:rPr lang="he-IL" smtClean="0"/>
              <a:t>17</a:t>
            </a:fld>
            <a:endParaRPr lang="he-IL"/>
          </a:p>
        </p:txBody>
      </p:sp>
    </p:spTree>
    <p:extLst>
      <p:ext uri="{BB962C8B-B14F-4D97-AF65-F5344CB8AC3E}">
        <p14:creationId xmlns:p14="http://schemas.microsoft.com/office/powerpoint/2010/main" val="1863031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הייחודיות של המודל הראשי שלנו היא באופן שבו הוא לומד מהמידע המשולב. שכבת השילוב, שמבצעת פעולה טכנית של שרשור וקטורים, היא קריטית. כאן המודל מקבל לראשונה תמונה מלאה, המכילה גם את המאפיינים הוויזואליים וגם את ההקשר הקליני.</a:t>
            </a:r>
          </a:p>
          <a:p>
            <a:pPr algn="r" rtl="1"/>
            <a:r>
              <a:rPr lang="he-IL" dirty="0"/>
              <a:t>הנקודה החשובה ביותר היא מה שקורה בשלב האימון. אות השגיאה מהחיזוי הסופי מופץ אחורה (</a:t>
            </a:r>
            <a:r>
              <a:rPr lang="en-US" dirty="0"/>
              <a:t>Backpropagation) </a:t>
            </a:r>
            <a:r>
              <a:rPr lang="he-IL" dirty="0"/>
              <a:t>דרך שכבת השילוב </a:t>
            </a:r>
            <a:r>
              <a:rPr lang="he-IL" b="1" dirty="0"/>
              <a:t>לשני הענפים במקביל</a:t>
            </a:r>
            <a:r>
              <a:rPr lang="he-IL" dirty="0"/>
              <a:t>. המשמעות היא שהענף של התמונה לומד לחלץ מאפיינים ויזואליים שהם הכי שימושיים בהקשר של הנתונים הקליניים, ולהיפך. זוהי למידה אדפטיבית שבה כל חלק במודל מתאים את עצמו לתמונה המלאה. זהו יתרון מהותי שמאפשר למודל ללמוד תבניות מורכבות יותר שלא ניתן לזהות על ידי כל מקור מידע בנפרד.</a:t>
            </a:r>
          </a:p>
          <a:p>
            <a:endParaRPr lang="he-IL" dirty="0"/>
          </a:p>
          <a:p>
            <a:endParaRPr lang="he-IL" dirty="0"/>
          </a:p>
        </p:txBody>
      </p:sp>
      <p:sp>
        <p:nvSpPr>
          <p:cNvPr id="4" name="Slide Number Placeholder 3"/>
          <p:cNvSpPr>
            <a:spLocks noGrp="1"/>
          </p:cNvSpPr>
          <p:nvPr>
            <p:ph type="sldNum" sz="quarter" idx="5"/>
          </p:nvPr>
        </p:nvSpPr>
        <p:spPr/>
        <p:txBody>
          <a:bodyPr/>
          <a:lstStyle/>
          <a:p>
            <a:fld id="{872A3FD6-67A4-45D7-A225-52C6B2C27BBB}" type="slidenum">
              <a:rPr lang="he-IL" smtClean="0"/>
              <a:t>18</a:t>
            </a:fld>
            <a:endParaRPr lang="he-IL"/>
          </a:p>
        </p:txBody>
      </p:sp>
    </p:spTree>
    <p:extLst>
      <p:ext uri="{BB962C8B-B14F-4D97-AF65-F5344CB8AC3E}">
        <p14:creationId xmlns:p14="http://schemas.microsoft.com/office/powerpoint/2010/main" val="1540438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כדי להבטיח שהמודל שלנו ילמד בצורה מיטבית ויפיק תוצאות אמינות, השתמשנו באסטרטגיית אימון והערכה רב-שלבית.</a:t>
            </a:r>
          </a:p>
          <a:p>
            <a:pPr algn="r" rtl="1"/>
            <a:r>
              <a:rPr lang="he-IL" dirty="0"/>
              <a:t>ראשית, כדי להתמודד עם חוסר האיזון הקיצוני בנתונים, השתמשנו ב-</a:t>
            </a:r>
            <a:r>
              <a:rPr lang="en-US" b="1" dirty="0"/>
              <a:t>Class Weights</a:t>
            </a:r>
            <a:r>
              <a:rPr lang="en-US" dirty="0"/>
              <a:t>. </a:t>
            </a:r>
            <a:r>
              <a:rPr lang="he-IL" dirty="0"/>
              <a:t>טכניקה זו נתנה "קנס" גדול משמעותית על טעויות בזיהוי הקלאס הנדיר (ממאיר), ובכך הכריחה את המודל להתמקד בלמידה שלו.</a:t>
            </a:r>
          </a:p>
          <a:p>
            <a:pPr algn="r" rtl="1"/>
            <a:r>
              <a:rPr lang="he-IL" dirty="0"/>
              <a:t>שנית, השתמשנו במנגנון </a:t>
            </a:r>
            <a:r>
              <a:rPr lang="en-US" b="1" dirty="0"/>
              <a:t>Early Stopping</a:t>
            </a:r>
            <a:r>
              <a:rPr lang="en-US" dirty="0"/>
              <a:t> </a:t>
            </a:r>
            <a:r>
              <a:rPr lang="he-IL" dirty="0"/>
              <a:t>כדי למנוע התאמת יתר ולבחור את גרסת המודל הטובה ביותר. המנגנון עצר את האימון באופן אוטומטי כאשר מדד ה-</a:t>
            </a:r>
            <a:r>
              <a:rPr lang="en-US" dirty="0"/>
              <a:t>AUC </a:t>
            </a:r>
            <a:r>
              <a:rPr lang="he-IL" dirty="0"/>
              <a:t>על סט </a:t>
            </a:r>
            <a:r>
              <a:rPr lang="he-IL" dirty="0" err="1"/>
              <a:t>הולידציה</a:t>
            </a:r>
            <a:r>
              <a:rPr lang="he-IL" dirty="0"/>
              <a:t> (</a:t>
            </a:r>
            <a:r>
              <a:rPr lang="en-US" dirty="0"/>
              <a:t>val_auc) </a:t>
            </a:r>
            <a:r>
              <a:rPr lang="he-IL" dirty="0"/>
              <a:t>הפסיק להשתפר, ושחזר את משקלי המודל מהאיפוק שבו הביצועים היו בשיאם.</a:t>
            </a:r>
          </a:p>
          <a:p>
            <a:pPr algn="r" rtl="1"/>
            <a:r>
              <a:rPr lang="he-IL" dirty="0"/>
              <a:t>בנוסף, שילבנו בארכיטקטורה שכבות </a:t>
            </a:r>
            <a:r>
              <a:rPr lang="en-US" b="1" dirty="0"/>
              <a:t>Dropout</a:t>
            </a:r>
            <a:r>
              <a:rPr lang="en-US" dirty="0"/>
              <a:t>. </a:t>
            </a:r>
            <a:r>
              <a:rPr lang="he-IL" dirty="0"/>
              <a:t>זוהי טכניקת </a:t>
            </a:r>
            <a:r>
              <a:rPr lang="he-IL" dirty="0" err="1"/>
              <a:t>רגולריזציה</a:t>
            </a:r>
            <a:r>
              <a:rPr lang="he-IL" dirty="0"/>
              <a:t> שמנטרלת נוירונים באופן אקראי במהלך האימון, מה שמונע מהמודל להסתמך יתר על המידה על מאפיינים ספציפיים ומעודד למידה של תבניות כלליות ועמידות יותר.</a:t>
            </a:r>
          </a:p>
          <a:p>
            <a:pPr algn="r" rtl="1"/>
            <a:r>
              <a:rPr lang="he-IL" dirty="0"/>
              <a:t>לבסוף, </a:t>
            </a:r>
            <a:r>
              <a:rPr lang="he-IL" b="1" dirty="0"/>
              <a:t>לאחר סיום האימון</a:t>
            </a:r>
            <a:r>
              <a:rPr lang="he-IL" dirty="0"/>
              <a:t>, ביצענו </a:t>
            </a:r>
            <a:r>
              <a:rPr lang="he-IL" b="1" dirty="0"/>
              <a:t>אופטימיזציה לנקודת ההחלטה (</a:t>
            </a:r>
            <a:r>
              <a:rPr lang="en-US" b="1" dirty="0"/>
              <a:t>Threshold Moving)</a:t>
            </a:r>
            <a:r>
              <a:rPr lang="en-US" dirty="0"/>
              <a:t>. </a:t>
            </a:r>
            <a:r>
              <a:rPr lang="he-IL" dirty="0"/>
              <a:t>במקום להשתמש בסף ברירת המחדל של 0.5, ניתחנו את תחזיות המודל על סט </a:t>
            </a:r>
            <a:r>
              <a:rPr lang="he-IL" dirty="0" err="1"/>
              <a:t>הולידציה</a:t>
            </a:r>
            <a:r>
              <a:rPr lang="he-IL" dirty="0"/>
              <a:t> ומצאנו את הסף האופטימלי שממקסם את ה-</a:t>
            </a:r>
            <a:r>
              <a:rPr lang="en-US" dirty="0"/>
              <a:t>Balanced Accuracy, </a:t>
            </a:r>
            <a:r>
              <a:rPr lang="he-IL" dirty="0"/>
              <a:t>מדד שמתאים יותר לבעיה הלא מאוזנת שלנו.</a:t>
            </a:r>
          </a:p>
          <a:p>
            <a:endParaRPr lang="he-IL" dirty="0"/>
          </a:p>
          <a:p>
            <a:endParaRPr lang="he-IL" dirty="0"/>
          </a:p>
        </p:txBody>
      </p:sp>
      <p:sp>
        <p:nvSpPr>
          <p:cNvPr id="4" name="Slide Number Placeholder 3"/>
          <p:cNvSpPr>
            <a:spLocks noGrp="1"/>
          </p:cNvSpPr>
          <p:nvPr>
            <p:ph type="sldNum" sz="quarter" idx="5"/>
          </p:nvPr>
        </p:nvSpPr>
        <p:spPr/>
        <p:txBody>
          <a:bodyPr/>
          <a:lstStyle/>
          <a:p>
            <a:fld id="{872A3FD6-67A4-45D7-A225-52C6B2C27BBB}" type="slidenum">
              <a:rPr lang="he-IL" smtClean="0"/>
              <a:t>19</a:t>
            </a:fld>
            <a:endParaRPr lang="he-IL"/>
          </a:p>
        </p:txBody>
      </p:sp>
    </p:spTree>
    <p:extLst>
      <p:ext uri="{BB962C8B-B14F-4D97-AF65-F5344CB8AC3E}">
        <p14:creationId xmlns:p14="http://schemas.microsoft.com/office/powerpoint/2010/main" val="801328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טבלה זו מסכמת את ביצועי כל המודלים שלנו על סט המבחן הסופי. אני רוצה למקד את תשומת הלב בשני מדדים עיקריים: </a:t>
            </a:r>
            <a:r>
              <a:rPr lang="en-US" dirty="0"/>
              <a:t>AUC, </a:t>
            </a:r>
            <a:r>
              <a:rPr lang="he-IL" dirty="0"/>
              <a:t>שמודד את יכולת ההבחנה הכללית, ו-</a:t>
            </a:r>
            <a:r>
              <a:rPr lang="en-US" dirty="0"/>
              <a:t>Balanced Accuracy, </a:t>
            </a:r>
            <a:r>
              <a:rPr lang="he-IL" dirty="0"/>
              <a:t>שמראה עד כמה המודל מתפקד באופן הוגן על שני </a:t>
            </a:r>
            <a:r>
              <a:rPr lang="he-IL" dirty="0" err="1"/>
              <a:t>הקלאסים</a:t>
            </a:r>
            <a:r>
              <a:rPr lang="he-IL" dirty="0"/>
              <a:t>, מדד שהוא קריטי עבור הנתונים הלא-מאוזנים שלנו.</a:t>
            </a:r>
            <a:endParaRPr lang="en-US" dirty="0"/>
          </a:p>
          <a:p>
            <a:endParaRPr lang="he-IL" dirty="0"/>
          </a:p>
        </p:txBody>
      </p:sp>
      <p:sp>
        <p:nvSpPr>
          <p:cNvPr id="4" name="Slide Number Placeholder 3"/>
          <p:cNvSpPr>
            <a:spLocks noGrp="1"/>
          </p:cNvSpPr>
          <p:nvPr>
            <p:ph type="sldNum" sz="quarter" idx="5"/>
          </p:nvPr>
        </p:nvSpPr>
        <p:spPr/>
        <p:txBody>
          <a:bodyPr/>
          <a:lstStyle/>
          <a:p>
            <a:fld id="{872A3FD6-67A4-45D7-A225-52C6B2C27BBB}" type="slidenum">
              <a:rPr lang="he-IL" smtClean="0"/>
              <a:t>20</a:t>
            </a:fld>
            <a:endParaRPr lang="he-IL"/>
          </a:p>
        </p:txBody>
      </p:sp>
    </p:spTree>
    <p:extLst>
      <p:ext uri="{BB962C8B-B14F-4D97-AF65-F5344CB8AC3E}">
        <p14:creationId xmlns:p14="http://schemas.microsoft.com/office/powerpoint/2010/main" val="508409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במבט ראשון על התוצאות, נראה שמודלי ה-</a:t>
            </a:r>
            <a:r>
              <a:rPr lang="en-US" dirty="0"/>
              <a:t>XGBoost </a:t>
            </a:r>
            <a:r>
              <a:rPr lang="he-IL" dirty="0"/>
              <a:t>הם המנצחים, עם ציוני </a:t>
            </a:r>
            <a:r>
              <a:rPr lang="en-US" dirty="0"/>
              <a:t>AUC </a:t>
            </a:r>
            <a:r>
              <a:rPr lang="he-IL" dirty="0"/>
              <a:t>גבוהים במיוחד. עם זאת, התוצאות הללו מטעות. מבט מעמיק יותר ב-</a:t>
            </a:r>
            <a:r>
              <a:rPr lang="en-US" dirty="0"/>
              <a:t>Balanced Accuracy </a:t>
            </a:r>
            <a:r>
              <a:rPr lang="he-IL" dirty="0"/>
              <a:t>וב-</a:t>
            </a:r>
            <a:r>
              <a:rPr lang="en-US" dirty="0"/>
              <a:t>Recall </a:t>
            </a:r>
            <a:r>
              <a:rPr lang="he-IL" dirty="0"/>
              <a:t>הנמוכים שלהם מגלה שהם הצליחו בכך שהתמחו בזיהוי הקלאס הרובני (השפיר), אך נכשלו בזיהוי הקלאס הנדיר והחשוב (הממאיר). זוהי 'אשליית ביצועים'.</a:t>
            </a:r>
          </a:p>
          <a:p>
            <a:pPr algn="r" rtl="1"/>
            <a:r>
              <a:rPr lang="he-IL" dirty="0"/>
              <a:t>לעומת זאת, המודל המולטי-מודאלי הראשי שלנו מספר סיפור אחר – הוא משיג את ה-</a:t>
            </a:r>
            <a:r>
              <a:rPr lang="en-US" dirty="0"/>
              <a:t>Balanced Accuracy </a:t>
            </a:r>
            <a:r>
              <a:rPr lang="he-IL" dirty="0"/>
              <a:t>ואת ה-</a:t>
            </a:r>
            <a:r>
              <a:rPr lang="en-US" dirty="0"/>
              <a:t>Recall </a:t>
            </a:r>
            <a:r>
              <a:rPr lang="he-IL" dirty="0"/>
              <a:t>הגבוהים ביותר, מה שמוכיח שהוא היעיל ביותר בטיפול הוגן בשני </a:t>
            </a:r>
            <a:r>
              <a:rPr lang="he-IL" dirty="0" err="1"/>
              <a:t>הקלאסים</a:t>
            </a:r>
            <a:r>
              <a:rPr lang="he-IL" dirty="0"/>
              <a:t>, ובמיוחד בזיהוי המקרים החיוביים שחשוב לנו לא לפספס.</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a:p>
            <a:endParaRPr lang="he-IL" dirty="0"/>
          </a:p>
          <a:p>
            <a:endParaRPr lang="he-IL" dirty="0"/>
          </a:p>
        </p:txBody>
      </p:sp>
      <p:sp>
        <p:nvSpPr>
          <p:cNvPr id="4" name="Slide Number Placeholder 3"/>
          <p:cNvSpPr>
            <a:spLocks noGrp="1"/>
          </p:cNvSpPr>
          <p:nvPr>
            <p:ph type="sldNum" sz="quarter" idx="5"/>
          </p:nvPr>
        </p:nvSpPr>
        <p:spPr/>
        <p:txBody>
          <a:bodyPr/>
          <a:lstStyle/>
          <a:p>
            <a:fld id="{872A3FD6-67A4-45D7-A225-52C6B2C27BBB}" type="slidenum">
              <a:rPr lang="he-IL" smtClean="0"/>
              <a:t>21</a:t>
            </a:fld>
            <a:endParaRPr lang="he-IL"/>
          </a:p>
        </p:txBody>
      </p:sp>
    </p:spTree>
    <p:extLst>
      <p:ext uri="{BB962C8B-B14F-4D97-AF65-F5344CB8AC3E}">
        <p14:creationId xmlns:p14="http://schemas.microsoft.com/office/powerpoint/2010/main" val="3355295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בעולם, למעלה מ-58,000 איש מתו ממלנומה בשנה שעברה. זהו מספר משמעותי עבור סרטן שלעתים קרובות ניתן לטפל בו כאשר הוא מתגלה מוקדם.</a:t>
            </a:r>
          </a:p>
          <a:p>
            <a:pPr algn="r" rtl="1"/>
            <a:r>
              <a:rPr lang="he-IL" dirty="0"/>
              <a:t>הטבלה כאן מציגה את השיעור המתוקנן לגיל, או </a:t>
            </a:r>
            <a:r>
              <a:rPr lang="en-US" dirty="0"/>
              <a:t>ASR - Age-Standardized Rate</a:t>
            </a:r>
            <a:r>
              <a:rPr lang="he-IL" dirty="0"/>
              <a:t> , שהוא מספר מקרי המוות לכל 100,000 איש, מותאם לגיל. זה מאפשר לנו להשוות בין מדינות בצורה הוגנת יותר.</a:t>
            </a:r>
          </a:p>
          <a:p>
            <a:pPr algn="r" rtl="1"/>
            <a:r>
              <a:rPr lang="he-IL" dirty="0"/>
              <a:t>בעולם, ה-</a:t>
            </a:r>
            <a:r>
              <a:rPr lang="en-US" dirty="0"/>
              <a:t>ASR </a:t>
            </a:r>
            <a:r>
              <a:rPr lang="he-IL" dirty="0"/>
              <a:t>הוא כ-0.53 מקרי מוות לכל 100,000, אך כפי שאנו יכולים לראות, בחלק מהמדינות יש שיעור גבוה בהרבה.</a:t>
            </a:r>
          </a:p>
          <a:p>
            <a:pPr algn="r" rtl="1"/>
            <a:r>
              <a:rPr lang="he-IL" dirty="0"/>
              <a:t>ארצות הברית, סין, רוסיה וגרמניה הן בין המדינות המובילות מבחינת מקרי מוות מוחלטים. מספרים גבוהים אלה מושפעים הן מאוכלוסיות גדולות והן מהבדלים בגילוי מוקדם, גישה לטיפול ומודעות.</a:t>
            </a:r>
          </a:p>
        </p:txBody>
      </p:sp>
      <p:sp>
        <p:nvSpPr>
          <p:cNvPr id="4" name="Slide Number Placeholder 3"/>
          <p:cNvSpPr>
            <a:spLocks noGrp="1"/>
          </p:cNvSpPr>
          <p:nvPr>
            <p:ph type="sldNum" sz="quarter" idx="5"/>
          </p:nvPr>
        </p:nvSpPr>
        <p:spPr/>
        <p:txBody>
          <a:bodyPr/>
          <a:lstStyle/>
          <a:p>
            <a:fld id="{872A3FD6-67A4-45D7-A225-52C6B2C27BBB}" type="slidenum">
              <a:rPr lang="he-IL" smtClean="0"/>
              <a:t>3</a:t>
            </a:fld>
            <a:endParaRPr lang="he-IL"/>
          </a:p>
        </p:txBody>
      </p:sp>
    </p:spTree>
    <p:extLst>
      <p:ext uri="{BB962C8B-B14F-4D97-AF65-F5344CB8AC3E}">
        <p14:creationId xmlns:p14="http://schemas.microsoft.com/office/powerpoint/2010/main" val="2090313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כדי להבין לעומק את ההבדל בין המודלים, בואו נסתכל על מטריצות הבלבול שלהם, שמפרטות את סוגי הטעויות.</a:t>
            </a:r>
          </a:p>
          <a:p>
            <a:pPr algn="r" rtl="1"/>
            <a:r>
              <a:rPr lang="he-IL" b="1" dirty="0"/>
              <a:t>בצד שמאל</a:t>
            </a:r>
            <a:r>
              <a:rPr lang="he-IL" dirty="0"/>
              <a:t>, אנו רואים את המטריצה של מודל </a:t>
            </a:r>
            <a:r>
              <a:rPr lang="he-IL" dirty="0" err="1"/>
              <a:t>הבייסליין</a:t>
            </a:r>
            <a:r>
              <a:rPr lang="he-IL" dirty="0"/>
              <a:t> הטוב ביותר (</a:t>
            </a:r>
            <a:r>
              <a:rPr lang="en-US" dirty="0"/>
              <a:t>XGBoost </a:t>
            </a:r>
            <a:r>
              <a:rPr lang="he-IL" dirty="0"/>
              <a:t>משולב). קל לראות מדוע ה-</a:t>
            </a:r>
            <a:r>
              <a:rPr lang="en-US" dirty="0"/>
              <a:t>AUC </a:t>
            </a:r>
            <a:r>
              <a:rPr lang="he-IL" dirty="0"/>
              <a:t>שלו היה גבוה – הוא כמעט מושלם בזיהוי מקרים שפירים (</a:t>
            </a:r>
            <a:r>
              <a:rPr lang="en-US" dirty="0"/>
              <a:t>TN). </a:t>
            </a:r>
            <a:r>
              <a:rPr lang="he-IL" dirty="0"/>
              <a:t>אבל, וזה החלק הקריטי, תסתכלו על השורה העליונה – הוא מפספס כ-73% מהמקרים הממאירים (</a:t>
            </a:r>
            <a:r>
              <a:rPr lang="en-US" dirty="0"/>
              <a:t>FN)! </a:t>
            </a:r>
            <a:r>
              <a:rPr lang="he-IL" dirty="0"/>
              <a:t>במילים אחרות, הוא משיג את הביצועים שלו על ידי כך שהוא מאוד שמרן וכמעט תמיד חוזה 'שפיר'. גישה זו אינה מתאימה לסביבה קלינית.</a:t>
            </a:r>
          </a:p>
          <a:p>
            <a:pPr algn="r" rtl="1"/>
            <a:r>
              <a:rPr lang="he-IL" b="1" dirty="0"/>
              <a:t>בצד ימין</a:t>
            </a:r>
            <a:r>
              <a:rPr lang="he-IL" dirty="0"/>
              <a:t>, לעומת זאת, נמצא המודל המולטי-מודאלי הראשי שלנו. כאן הסיפור שונה לחלוטין. החוזקה שלו ברורה בתא ה-</a:t>
            </a:r>
            <a:r>
              <a:rPr lang="en-US" dirty="0"/>
              <a:t>TP (</a:t>
            </a:r>
            <a:r>
              <a:rPr lang="he-IL" dirty="0"/>
              <a:t>למעלה שמאלה) – הוא מצליח לזהות נכון קרוב ל-75% מכלל המקרים הממאירים. זהו שיפור דרמטי ברגישות (</a:t>
            </a:r>
            <a:r>
              <a:rPr lang="en-US" dirty="0"/>
              <a:t>Recall).</a:t>
            </a:r>
          </a:p>
          <a:p>
            <a:pPr algn="r" rtl="1"/>
            <a:r>
              <a:rPr lang="he-IL" dirty="0"/>
              <a:t>ההשוואה הזו ממחישה בצורה ויזואלית את מה שראינו במדדים: המודל הראשי שלנו, שהונחה על ידי שימוש במשקולות </a:t>
            </a:r>
            <a:r>
              <a:rPr lang="he-IL" dirty="0" err="1"/>
              <a:t>לקלאסים</a:t>
            </a:r>
            <a:r>
              <a:rPr lang="he-IL" dirty="0"/>
              <a:t> ובמדדים מאוזנים, אכן למד לזהות את הקלאס הנדיר והחשוב, בעוד </a:t>
            </a:r>
            <a:r>
              <a:rPr lang="he-IL" dirty="0" err="1"/>
              <a:t>שהבייסליין</a:t>
            </a:r>
            <a:r>
              <a:rPr lang="he-IL" dirty="0"/>
              <a:t>, למרות ה-</a:t>
            </a:r>
            <a:r>
              <a:rPr lang="en-US" dirty="0"/>
              <a:t>AUC </a:t>
            </a:r>
            <a:r>
              <a:rPr lang="he-IL" dirty="0"/>
              <a:t>הגבוה, נכשל במשימה העיקרית הזו. המחיר שאנו 'משלמים' על הרגישות הגבוהה הוא שיעור גבוה יותר של התראות שווא (</a:t>
            </a:r>
            <a:r>
              <a:rPr lang="en-US" dirty="0"/>
              <a:t>FP), </a:t>
            </a:r>
            <a:r>
              <a:rPr lang="he-IL" dirty="0"/>
              <a:t>וזהו הכיוון המרכזי לשיפור בעבודה עתידית.</a:t>
            </a:r>
          </a:p>
          <a:p>
            <a:pPr algn="r" rtl="1"/>
            <a:endParaRPr lang="he-IL" dirty="0"/>
          </a:p>
          <a:p>
            <a:endParaRPr lang="he-IL" dirty="0"/>
          </a:p>
        </p:txBody>
      </p:sp>
      <p:sp>
        <p:nvSpPr>
          <p:cNvPr id="4" name="Slide Number Placeholder 3"/>
          <p:cNvSpPr>
            <a:spLocks noGrp="1"/>
          </p:cNvSpPr>
          <p:nvPr>
            <p:ph type="sldNum" sz="quarter" idx="5"/>
          </p:nvPr>
        </p:nvSpPr>
        <p:spPr/>
        <p:txBody>
          <a:bodyPr/>
          <a:lstStyle/>
          <a:p>
            <a:fld id="{872A3FD6-67A4-45D7-A225-52C6B2C27BBB}" type="slidenum">
              <a:rPr lang="he-IL" smtClean="0"/>
              <a:t>22</a:t>
            </a:fld>
            <a:endParaRPr lang="he-IL"/>
          </a:p>
        </p:txBody>
      </p:sp>
    </p:spTree>
    <p:extLst>
      <p:ext uri="{BB962C8B-B14F-4D97-AF65-F5344CB8AC3E}">
        <p14:creationId xmlns:p14="http://schemas.microsoft.com/office/powerpoint/2010/main" val="2770493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לסיכום הפרויקט, הגענו לשלוש מסקנות עיקריות:</a:t>
            </a:r>
          </a:p>
          <a:p>
            <a:pPr algn="r" rtl="1"/>
            <a:r>
              <a:rPr lang="he-IL" dirty="0"/>
              <a:t>ראשית, המודל המולטי-מודאלי העמוק שבנינו הניב את הביצועים ה</a:t>
            </a:r>
            <a:r>
              <a:rPr lang="he-IL" b="1" dirty="0"/>
              <a:t>מאוזנים</a:t>
            </a:r>
            <a:r>
              <a:rPr lang="he-IL" dirty="0"/>
              <a:t> הטובים ביותר. למרות שלא היה לו את ציון ה-</a:t>
            </a:r>
            <a:r>
              <a:rPr lang="en-US" dirty="0"/>
              <a:t>AUC </a:t>
            </a:r>
            <a:r>
              <a:rPr lang="he-IL" dirty="0"/>
              <a:t>הגבוה ביותר, הוא הצטיין במדדים החשובים ביותר להקשר קליני – </a:t>
            </a:r>
            <a:r>
              <a:rPr lang="en-US" dirty="0"/>
              <a:t>Balanced Accuracy </a:t>
            </a:r>
            <a:r>
              <a:rPr lang="he-IL" dirty="0"/>
              <a:t>ו-</a:t>
            </a:r>
            <a:r>
              <a:rPr lang="en-US" dirty="0"/>
              <a:t>Recall – </a:t>
            </a:r>
            <a:r>
              <a:rPr lang="he-IL" dirty="0"/>
              <a:t>מה שהופך אותו למודל המתאים ביותר למשימה מבין אלו שנבדקו.</a:t>
            </a:r>
          </a:p>
          <a:p>
            <a:pPr algn="r" rtl="1"/>
            <a:r>
              <a:rPr lang="he-IL" dirty="0"/>
              <a:t>שנית, הפרויקט הדגיש לקח חשוב: מדדים כמו </a:t>
            </a:r>
            <a:r>
              <a:rPr lang="en-US" dirty="0"/>
              <a:t>AUC </a:t>
            </a:r>
            <a:r>
              <a:rPr lang="he-IL" dirty="0"/>
              <a:t>יכולים להיות מטעים במקרים של חוסר איזון קיצוני. התוצאות מראות כי חיוני לאמץ מבט הוליסטי ולנתח מספר מדדים יחד, במיוחד </a:t>
            </a:r>
            <a:r>
              <a:rPr lang="en-US" dirty="0"/>
              <a:t>Balanced Accuracy </a:t>
            </a:r>
            <a:r>
              <a:rPr lang="he-IL" dirty="0"/>
              <a:t>ו-</a:t>
            </a:r>
            <a:r>
              <a:rPr lang="en-US" dirty="0"/>
              <a:t>Recall, </a:t>
            </a:r>
            <a:r>
              <a:rPr lang="he-IL" dirty="0"/>
              <a:t>כדי לקבל תמונה אמיתית של ביצועי המודל.</a:t>
            </a:r>
          </a:p>
          <a:p>
            <a:pPr algn="r" rtl="1"/>
            <a:r>
              <a:rPr lang="he-IL" dirty="0"/>
              <a:t>ולבסוף, הפרויקט מהווה הוכחת היתכנות (</a:t>
            </a:r>
            <a:r>
              <a:rPr lang="en-US" dirty="0"/>
              <a:t>Proof-of-Concept) </a:t>
            </a:r>
            <a:r>
              <a:rPr lang="he-IL" dirty="0"/>
              <a:t>חזקה. הראינו בהצלחה שמודל יכול ללמוד מידע סינרגטי על ידי שילוב של מידע ויזואלי מהתמונות עם נתונים מובנים. איחוד זה הוביל למודל שהתעלה על גישות חד-מודאליות ביכולתו לאזן בין רגישות לספציפיות, וסולל את הדרך לפיתוחים עתידיים.</a:t>
            </a:r>
          </a:p>
          <a:p>
            <a:endParaRPr lang="he-IL" dirty="0"/>
          </a:p>
          <a:p>
            <a:endParaRPr lang="he-IL" dirty="0"/>
          </a:p>
        </p:txBody>
      </p:sp>
      <p:sp>
        <p:nvSpPr>
          <p:cNvPr id="4" name="Slide Number Placeholder 3"/>
          <p:cNvSpPr>
            <a:spLocks noGrp="1"/>
          </p:cNvSpPr>
          <p:nvPr>
            <p:ph type="sldNum" sz="quarter" idx="5"/>
          </p:nvPr>
        </p:nvSpPr>
        <p:spPr/>
        <p:txBody>
          <a:bodyPr/>
          <a:lstStyle/>
          <a:p>
            <a:fld id="{872A3FD6-67A4-45D7-A225-52C6B2C27BBB}" type="slidenum">
              <a:rPr lang="he-IL" smtClean="0"/>
              <a:t>23</a:t>
            </a:fld>
            <a:endParaRPr lang="he-IL"/>
          </a:p>
        </p:txBody>
      </p:sp>
    </p:spTree>
    <p:extLst>
      <p:ext uri="{BB962C8B-B14F-4D97-AF65-F5344CB8AC3E}">
        <p14:creationId xmlns:p14="http://schemas.microsoft.com/office/powerpoint/2010/main" val="255612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ניתן לראות כאן סיכום חזותי של גורמי הסיכון העיקריים להתפתחות מלנומה, המסודרים כפירמידה כדי לשקף את השפעתם היחסית ושכיחותם.</a:t>
            </a:r>
          </a:p>
          <a:p>
            <a:pPr algn="r" rtl="1"/>
            <a:r>
              <a:rPr lang="he-IL" dirty="0"/>
              <a:t>המשפיע והנפוץ ביותר: קרינת </a:t>
            </a:r>
            <a:r>
              <a:rPr lang="en-US" dirty="0"/>
              <a:t>UV </a:t>
            </a:r>
            <a:r>
              <a:rPr lang="he-IL" dirty="0"/>
              <a:t> היא הסיבה הנפוצה ביותר וניתנת למניעה. חשיפה גדולה לקרני </a:t>
            </a:r>
            <a:r>
              <a:rPr lang="en-US" dirty="0"/>
              <a:t>UV </a:t>
            </a:r>
            <a:r>
              <a:rPr lang="he-IL" dirty="0"/>
              <a:t> מהשמש או ממיטות שיזוף פוגעת בתאי העור, מה שעלול להוביל למוטציות ובסופו של דבר לסרטן.</a:t>
            </a:r>
          </a:p>
          <a:p>
            <a:pPr algn="r" rtl="1"/>
            <a:r>
              <a:rPr lang="he-IL" dirty="0"/>
              <a:t>גורמים גנטיים מגיעים לאחר מכן. אנשים שיורשים מוטציות גנטיות ספציפיות, רגישים יותר למלנומה - אפילו עם חשיפה מוגבלת לשמש.</a:t>
            </a:r>
          </a:p>
          <a:p>
            <a:pPr algn="r" rtl="1"/>
            <a:r>
              <a:rPr lang="he-IL" dirty="0"/>
              <a:t>שומות, במיוחד במספרים גבוהים או כאלה שאינן טיפוסיות, הן גורם סיכון ידוע. אנשים עם יותר מ-50 שומות נמצאים בסיכון גבוה משמעותית.</a:t>
            </a:r>
          </a:p>
          <a:p>
            <a:pPr algn="r" rtl="1"/>
            <a:r>
              <a:rPr lang="he-IL" dirty="0"/>
              <a:t>ובראש הפירמידה, יש לנו חסינות מוחלשת. מערכת חיסונית מוחלשת - בין אם כתוצאה ממצבים רפואיים או מטיפולים כמו כימותרפיה - מפחיתה את יכולתו של הגוף להילחם בשינויים סרטניים מוקדמים.</a:t>
            </a:r>
          </a:p>
          <a:p>
            <a:pPr algn="r" rtl="1"/>
            <a:r>
              <a:rPr lang="he-IL" dirty="0"/>
              <a:t>ניתן לראות שיש גם את התורמים הביולוגיים וגם את הסביבתיים למלנומה, ניתן למנוע או להפחית משמעותית את הסיכון בעקבות הבנת הגורמים המשפיעים.</a:t>
            </a:r>
          </a:p>
        </p:txBody>
      </p:sp>
      <p:sp>
        <p:nvSpPr>
          <p:cNvPr id="4" name="Slide Number Placeholder 3"/>
          <p:cNvSpPr>
            <a:spLocks noGrp="1"/>
          </p:cNvSpPr>
          <p:nvPr>
            <p:ph type="sldNum" sz="quarter" idx="5"/>
          </p:nvPr>
        </p:nvSpPr>
        <p:spPr/>
        <p:txBody>
          <a:bodyPr/>
          <a:lstStyle/>
          <a:p>
            <a:fld id="{872A3FD6-67A4-45D7-A225-52C6B2C27BBB}" type="slidenum">
              <a:rPr lang="he-IL" smtClean="0"/>
              <a:t>4</a:t>
            </a:fld>
            <a:endParaRPr lang="he-IL"/>
          </a:p>
        </p:txBody>
      </p:sp>
    </p:spTree>
    <p:extLst>
      <p:ext uri="{BB962C8B-B14F-4D97-AF65-F5344CB8AC3E}">
        <p14:creationId xmlns:p14="http://schemas.microsoft.com/office/powerpoint/2010/main" val="2169000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ראשית כל - גילוי מוקדם הוא קריטי לחלוטין במאבק במלנומה.</a:t>
            </a:r>
          </a:p>
          <a:p>
            <a:pPr algn="r" rtl="1"/>
            <a:r>
              <a:rPr lang="he-IL" dirty="0"/>
              <a:t>אם מתגלה בשלביה המוקדמים, שיעור ההישרדות הוא מעל 95%.</a:t>
            </a:r>
          </a:p>
          <a:p>
            <a:pPr algn="r" rtl="1"/>
            <a:r>
              <a:rPr lang="he-IL" dirty="0"/>
              <a:t>זה גורם לאופטימיות גדולה- אבל רק אם מגלים את זה בזמן.</a:t>
            </a:r>
          </a:p>
          <a:p>
            <a:pPr algn="r" rtl="1"/>
            <a:r>
              <a:rPr lang="he-IL" dirty="0"/>
              <a:t>עם זאת, הנה האתגר: יש מחסור משמעותי במומחים לדרמטולוגיה ברחבי העולם. באזורים רבים, אנשים צריכים להמתין שבועות או אפילו חודשים לבדיקת עור או ביופסיה, ועיכוב זה יכול לעלות בחיי אדם.</a:t>
            </a:r>
          </a:p>
          <a:p>
            <a:pPr algn="r" rtl="1"/>
            <a:r>
              <a:rPr lang="he-IL" dirty="0"/>
              <a:t>בשקופית הבאה נראה את נתוני הזיהוי של רופאי עזרה ראשונה ודרמטולוגים,</a:t>
            </a:r>
          </a:p>
          <a:p>
            <a:pPr algn="r" rtl="1"/>
            <a:r>
              <a:rPr lang="he-IL" dirty="0"/>
              <a:t>בעוד שרופאי רפואה ראשונית יכולים ועושים זאת, הם אינם מאומנים לזהות סימנים עדינים של מלנומה כמו דרמטולוגים.</a:t>
            </a:r>
          </a:p>
          <a:p>
            <a:pPr algn="r" rtl="1"/>
            <a:r>
              <a:rPr lang="he-IL" dirty="0"/>
              <a:t>הפער הזה - בין גילוי מוקדם קריטי לבין חוסר זמינות של מומחים - הוא בדיוק המקום שבו בינה מלאכותית ואוטומציה יכולות לעשות את ההבדל. זוהי המוטיבציה מאחורי עבודתנו.</a:t>
            </a:r>
          </a:p>
        </p:txBody>
      </p:sp>
      <p:sp>
        <p:nvSpPr>
          <p:cNvPr id="4" name="Slide Number Placeholder 3"/>
          <p:cNvSpPr>
            <a:spLocks noGrp="1"/>
          </p:cNvSpPr>
          <p:nvPr>
            <p:ph type="sldNum" sz="quarter" idx="5"/>
          </p:nvPr>
        </p:nvSpPr>
        <p:spPr/>
        <p:txBody>
          <a:bodyPr/>
          <a:lstStyle/>
          <a:p>
            <a:fld id="{872A3FD6-67A4-45D7-A225-52C6B2C27BBB}" type="slidenum">
              <a:rPr lang="he-IL" smtClean="0"/>
              <a:t>5</a:t>
            </a:fld>
            <a:endParaRPr lang="he-IL"/>
          </a:p>
        </p:txBody>
      </p:sp>
    </p:spTree>
    <p:extLst>
      <p:ext uri="{BB962C8B-B14F-4D97-AF65-F5344CB8AC3E}">
        <p14:creationId xmlns:p14="http://schemas.microsoft.com/office/powerpoint/2010/main" val="1475398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טבלה זו משווה את ביצועי האבחון של רופאי משפחה ורופאי עור, בהתבסס על שיטות אבחון שונות.</a:t>
            </a:r>
            <a:endParaRPr lang="en-US" dirty="0"/>
          </a:p>
          <a:p>
            <a:pPr algn="r" rtl="1"/>
            <a:r>
              <a:rPr lang="he-IL" dirty="0"/>
              <a:t>אפשר לראות שלרופאי משפחה יש דיוק מעט גבוה יותר, אך חשוב להבין לעומק. דיוק גבוה יותר זה מושפע במידה רבה </a:t>
            </a:r>
            <a:r>
              <a:rPr lang="en-US" dirty="0"/>
              <a:t>FNR</a:t>
            </a:r>
            <a:r>
              <a:rPr lang="he-IL" dirty="0"/>
              <a:t> גבוה - כלומר, מקרים רבים של מלנומה אמיתית מוחמצים.</a:t>
            </a:r>
          </a:p>
          <a:p>
            <a:pPr algn="r" rtl="1"/>
            <a:r>
              <a:rPr lang="he-IL" dirty="0"/>
              <a:t>במילים אחרות, רופאי משפחה נוטים יותר לומר שנגע הוא שפיר כאשר הוא למעשה ממאיר. זה מנפח באופן מלאכותי את הדיוק, אך כרוך במחיר קליני רציני. </a:t>
            </a:r>
          </a:p>
          <a:p>
            <a:pPr algn="r" rtl="1"/>
            <a:r>
              <a:rPr lang="he-IL" dirty="0"/>
              <a:t>מצד שני, לרופאי עור, המשתמשים בשיטות מתקדמות יותר כמו </a:t>
            </a:r>
            <a:r>
              <a:rPr lang="he-IL" dirty="0" err="1"/>
              <a:t>דרמוסקופיה</a:t>
            </a:r>
            <a:r>
              <a:rPr lang="he-IL" dirty="0"/>
              <a:t>, יש רגישות טובה יותר, כלומר הם נוטים יותר לזהות נכון מלנומה.</a:t>
            </a:r>
          </a:p>
          <a:p>
            <a:pPr algn="r" rtl="1"/>
            <a:r>
              <a:rPr lang="he-IL" dirty="0"/>
              <a:t>בגילוי סרטן, החמצת מקרה ממאיר גרועה בהרבה מסימון מקרה שפיר.</a:t>
            </a:r>
          </a:p>
        </p:txBody>
      </p:sp>
      <p:sp>
        <p:nvSpPr>
          <p:cNvPr id="4" name="Slide Number Placeholder 3"/>
          <p:cNvSpPr>
            <a:spLocks noGrp="1"/>
          </p:cNvSpPr>
          <p:nvPr>
            <p:ph type="sldNum" sz="quarter" idx="5"/>
          </p:nvPr>
        </p:nvSpPr>
        <p:spPr/>
        <p:txBody>
          <a:bodyPr/>
          <a:lstStyle/>
          <a:p>
            <a:fld id="{872A3FD6-67A4-45D7-A225-52C6B2C27BBB}" type="slidenum">
              <a:rPr lang="he-IL" smtClean="0"/>
              <a:t>6</a:t>
            </a:fld>
            <a:endParaRPr lang="he-IL"/>
          </a:p>
        </p:txBody>
      </p:sp>
    </p:spTree>
    <p:extLst>
      <p:ext uri="{BB962C8B-B14F-4D97-AF65-F5344CB8AC3E}">
        <p14:creationId xmlns:p14="http://schemas.microsoft.com/office/powerpoint/2010/main" val="91282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ניתן לראות בגרף את תהליך העבודה האופייני לאבחון סרטן עור - ומדגישה כמה זמן התהליך יכול להימשך.</a:t>
            </a:r>
          </a:p>
          <a:p>
            <a:pPr algn="r"/>
            <a:r>
              <a:rPr lang="he-IL" dirty="0"/>
              <a:t>גילוי ראשוני, לרוב על ידי המטופל עצמו או רופא משפחה.</a:t>
            </a:r>
          </a:p>
          <a:p>
            <a:pPr algn="r"/>
            <a:r>
              <a:rPr lang="he-IL" dirty="0"/>
              <a:t>לאחר מכן מגיעה הערכה של מומחה, שבה רופא עור מעריך את הנגע באמצעות כלים קליניים או </a:t>
            </a:r>
            <a:r>
              <a:rPr lang="he-IL" dirty="0" err="1"/>
              <a:t>דרמוסקופיה</a:t>
            </a:r>
            <a:r>
              <a:rPr lang="he-IL" dirty="0"/>
              <a:t>.</a:t>
            </a:r>
          </a:p>
          <a:p>
            <a:pPr algn="r"/>
            <a:r>
              <a:rPr lang="he-IL" dirty="0"/>
              <a:t>אם הנגע נראה חשוד, מבוצעת ביופסיה של רקמה.</a:t>
            </a:r>
          </a:p>
          <a:p>
            <a:pPr algn="r"/>
            <a:r>
              <a:rPr lang="he-IL" dirty="0"/>
              <a:t>לאחר מכן, דגימה זו נשלחת לניתוח </a:t>
            </a:r>
            <a:r>
              <a:rPr lang="he-IL" dirty="0" err="1"/>
              <a:t>היסטופתולוגי</a:t>
            </a:r>
            <a:r>
              <a:rPr lang="he-IL" dirty="0"/>
              <a:t> תחת מיקרוסקופ, ולבסוף, התוצאות מועברות חזרה למטופל.</a:t>
            </a:r>
          </a:p>
          <a:p>
            <a:pPr algn="r"/>
            <a:r>
              <a:rPr lang="he-IL" dirty="0"/>
              <a:t>נשמע פשוט - אבל בואו נסתכל על הזמן שהתהליך לוקח: בארה"ב, זמן ההמתנה הממוצע לפגישה עם רופא עור הוא 26 ימים, בישראל, זמן ההמתנה קופץ ל-111 ימים.</a:t>
            </a:r>
          </a:p>
          <a:p>
            <a:pPr algn="r"/>
            <a:r>
              <a:rPr lang="he-IL" dirty="0"/>
              <a:t>לאחר מכן מוסיפים 7 עד 14 ימים לתוצאות ועוד 7 עד 14 ימים לניתוח מעבדה.</a:t>
            </a:r>
          </a:p>
          <a:p>
            <a:pPr algn="r"/>
            <a:r>
              <a:rPr lang="he-IL" dirty="0"/>
              <a:t>משמעות הדבר היא שמטופל יכול להמתין שבועות או אפילו חודשים רק לאבחון.</a:t>
            </a:r>
          </a:p>
          <a:p>
            <a:pPr algn="r"/>
            <a:r>
              <a:rPr lang="he-IL" dirty="0"/>
              <a:t>והנה הנקודה הקריטית - מלנומה יכולה לעבור מפולשנית </a:t>
            </a:r>
            <a:r>
              <a:rPr lang="he-IL" dirty="0" err="1"/>
              <a:t>לגרורתית</a:t>
            </a:r>
            <a:r>
              <a:rPr lang="he-IL" dirty="0"/>
              <a:t> תוך מספר חודשים בלבד.</a:t>
            </a:r>
          </a:p>
          <a:p>
            <a:pPr algn="r"/>
            <a:r>
              <a:rPr lang="he-IL" dirty="0"/>
              <a:t>עיכובים אלה עלולים להיות מסכני חיים. זו הסיבה שייעול והאצת תהליך זה כה חשובים.</a:t>
            </a:r>
          </a:p>
        </p:txBody>
      </p:sp>
      <p:sp>
        <p:nvSpPr>
          <p:cNvPr id="4" name="Slide Number Placeholder 3"/>
          <p:cNvSpPr>
            <a:spLocks noGrp="1"/>
          </p:cNvSpPr>
          <p:nvPr>
            <p:ph type="sldNum" sz="quarter" idx="5"/>
          </p:nvPr>
        </p:nvSpPr>
        <p:spPr/>
        <p:txBody>
          <a:bodyPr/>
          <a:lstStyle/>
          <a:p>
            <a:fld id="{872A3FD6-67A4-45D7-A225-52C6B2C27BBB}" type="slidenum">
              <a:rPr lang="he-IL" smtClean="0"/>
              <a:t>7</a:t>
            </a:fld>
            <a:endParaRPr lang="he-IL"/>
          </a:p>
        </p:txBody>
      </p:sp>
    </p:spTree>
    <p:extLst>
      <p:ext uri="{BB962C8B-B14F-4D97-AF65-F5344CB8AC3E}">
        <p14:creationId xmlns:p14="http://schemas.microsoft.com/office/powerpoint/2010/main" val="80782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בשנים האחרונות אנו כבר רואים פריצות דרך משמעותיות בגילוי סרטן עור המונע על ידי בינה מלאכותית - והן קורות ממש עכשיו.</a:t>
            </a:r>
          </a:p>
          <a:p>
            <a:pPr algn="r" rtl="1"/>
            <a:r>
              <a:rPr lang="he-IL" dirty="0"/>
              <a:t>הראשון הוא </a:t>
            </a:r>
            <a:r>
              <a:rPr lang="en-US" dirty="0"/>
              <a:t> </a:t>
            </a:r>
            <a:r>
              <a:rPr lang="en-US" dirty="0" err="1"/>
              <a:t>DermaSensor</a:t>
            </a:r>
            <a:r>
              <a:rPr lang="en-US" dirty="0"/>
              <a:t>, </a:t>
            </a:r>
            <a:r>
              <a:rPr lang="he-IL" dirty="0"/>
              <a:t>שהפך למכשיר הבינה המלאכותית הראשון שאושר על ידי ה-</a:t>
            </a:r>
            <a:r>
              <a:rPr lang="en-US" dirty="0"/>
              <a:t>FDA </a:t>
            </a:r>
            <a:r>
              <a:rPr lang="he-IL" dirty="0"/>
              <a:t> לגילוי סרטן עור ברפואה ראשונית בינואר 2024.</a:t>
            </a:r>
          </a:p>
          <a:p>
            <a:pPr algn="r" rtl="1"/>
            <a:r>
              <a:rPr lang="he-IL" dirty="0"/>
              <a:t>זהו כלי נייד המאפשר לרופאי רפואה ראשונית - ולא רק לרופאי עור - לבצע הערכות נגעי עור בזמן אמת במרפאה.</a:t>
            </a:r>
          </a:p>
          <a:p>
            <a:pPr algn="r" rtl="1"/>
            <a:r>
              <a:rPr lang="he-IL" dirty="0"/>
              <a:t>זה מסמן צעד גדול קדימה בשימוש באמצעים לגילוי המוקדם.</a:t>
            </a:r>
          </a:p>
          <a:p>
            <a:pPr algn="r" rtl="1"/>
            <a:r>
              <a:rPr lang="he-IL" dirty="0"/>
              <a:t>בשנת 2025, מכון </a:t>
            </a:r>
            <a:r>
              <a:rPr lang="he-IL" dirty="0" err="1"/>
              <a:t>פראונהופר</a:t>
            </a:r>
            <a:r>
              <a:rPr lang="he-IL" dirty="0"/>
              <a:t> השיק סורק גוף מלא שיכול להשלים הערכה אוטומטית של סרטן עור תוך 6 דקות בלבד.</a:t>
            </a:r>
          </a:p>
          <a:p>
            <a:pPr algn="r" rtl="1"/>
            <a:r>
              <a:rPr lang="he-IL" dirty="0"/>
              <a:t>זהו משנה משחק עבור בדיקות המוניות, במיוחד במקומות עם זמני המתנה ארוכים או גישה מוגבלת למומחים.</a:t>
            </a:r>
          </a:p>
          <a:p>
            <a:pPr algn="r" rtl="1"/>
            <a:r>
              <a:rPr lang="he-IL" dirty="0"/>
              <a:t>חידושים אלה מראים כמה מהר התחום מתקדם - והם גם מאשרים את החשיבות של פרויקטים כמו שלנו, שמטרתם לקרב את הבינה המלאכותית להשפעה מעשית בעולם האמיתי.</a:t>
            </a:r>
            <a:br>
              <a:rPr lang="en-US" dirty="0"/>
            </a:br>
            <a:r>
              <a:rPr lang="he-IL" dirty="0"/>
              <a:t>בשונה משני הפיתוחים האלה שדורשים שימוש במכשירים יעודים שלרוב הגישה אליהם היא מוגבלת בפרויקט שלנו אנחנו עושים שימוש בנתונים שנאספים בעזרת מכשור רפואי קיים שהזמינות שלו במרפאות גבוה ולכן גם האפשרות להגיע למטופל בקצה היא גבוה יותר.</a:t>
            </a:r>
          </a:p>
        </p:txBody>
      </p:sp>
      <p:sp>
        <p:nvSpPr>
          <p:cNvPr id="4" name="Slide Number Placeholder 3"/>
          <p:cNvSpPr>
            <a:spLocks noGrp="1"/>
          </p:cNvSpPr>
          <p:nvPr>
            <p:ph type="sldNum" sz="quarter" idx="5"/>
          </p:nvPr>
        </p:nvSpPr>
        <p:spPr/>
        <p:txBody>
          <a:bodyPr/>
          <a:lstStyle/>
          <a:p>
            <a:fld id="{872A3FD6-67A4-45D7-A225-52C6B2C27BBB}" type="slidenum">
              <a:rPr lang="he-IL" smtClean="0"/>
              <a:t>8</a:t>
            </a:fld>
            <a:endParaRPr lang="he-IL"/>
          </a:p>
        </p:txBody>
      </p:sp>
    </p:spTree>
    <p:extLst>
      <p:ext uri="{BB962C8B-B14F-4D97-AF65-F5344CB8AC3E}">
        <p14:creationId xmlns:p14="http://schemas.microsoft.com/office/powerpoint/2010/main" val="346213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הפרויקט שלנו לא היה אפשרי ללא </a:t>
            </a:r>
            <a:r>
              <a:rPr lang="en-US" dirty="0"/>
              <a:t>ISIC - the International Skin Imaging Collaboration</a:t>
            </a:r>
            <a:r>
              <a:rPr lang="he-IL" dirty="0"/>
              <a:t> - המוביל מאמץ עולמי לשיפור גילוי מלנומה באמצעות בינה מלאכותית.</a:t>
            </a:r>
          </a:p>
          <a:p>
            <a:pPr algn="r" rtl="1"/>
            <a:r>
              <a:rPr lang="he-IL" dirty="0"/>
              <a:t>הם גם מקור הנתונים בהם השתמשנו בפרויקט זה, ואנו רוצים להכיר בעבודה המדהימה שהם עושים בתחום זה.</a:t>
            </a:r>
          </a:p>
          <a:p>
            <a:pPr algn="r" rtl="1"/>
            <a:r>
              <a:rPr lang="he-IL" dirty="0"/>
              <a:t>המשימה העיקרית של</a:t>
            </a:r>
            <a:r>
              <a:rPr lang="en-US" dirty="0"/>
              <a:t>ISIC </a:t>
            </a:r>
            <a:r>
              <a:rPr lang="he-IL" dirty="0"/>
              <a:t> היא להפחית מקרי מוות הקשורים למלנומה וביופסיות מיותרות על ידי שיפור הדיוק והיעילות של גילוי מלנומה מוקדם באמצעות הדמיה דיגיטלית משופרת בבינה מלאכותית.</a:t>
            </a:r>
          </a:p>
          <a:p>
            <a:pPr algn="r" rtl="1"/>
            <a:r>
              <a:rPr lang="he-IL" dirty="0"/>
              <a:t>הם שואפים: לתמוך באבחון מוקדם כאשר מלנומה ניתנת לטיפול בצורה הטובה ביותר.</a:t>
            </a:r>
          </a:p>
          <a:p>
            <a:pPr algn="r" rtl="1"/>
            <a:r>
              <a:rPr lang="he-IL" dirty="0"/>
              <a:t>למזער ביופסיות מיותרות, דבר שחשוב במיוחד באבחון אצל ילדים - נלקחות מעל 500,000 ביופסיות עור מילדים מדי שנה עבור פחות מ-400 מלנומות.</a:t>
            </a:r>
          </a:p>
          <a:p>
            <a:pPr algn="r" rtl="1"/>
            <a:r>
              <a:rPr lang="he-IL" dirty="0"/>
              <a:t>ולהתמודד עם אתגרי אבחון באמצעות טכנולוגיה ללא רופא, שהופכת רלוונטית יותר ויותר בסביבות הטיפול מרחוק של ימינו.</a:t>
            </a:r>
          </a:p>
          <a:p>
            <a:pPr algn="r" rtl="1"/>
            <a:r>
              <a:rPr lang="he-IL" dirty="0"/>
              <a:t>מה שהופך את </a:t>
            </a:r>
            <a:r>
              <a:rPr lang="en-US" dirty="0"/>
              <a:t>ISIC</a:t>
            </a:r>
            <a:r>
              <a:rPr lang="he-IL" dirty="0"/>
              <a:t> למשפיעה באמת הוא אמונתה בשיתוף פעולה עולמי, שיתוף נתונים פתוחים והנעת חדשנות.</a:t>
            </a:r>
          </a:p>
          <a:p>
            <a:pPr algn="r" rtl="1"/>
            <a:r>
              <a:rPr lang="he-IL" dirty="0"/>
              <a:t>הודות לגישה זו, חוקרים ומפתחים ברחבי העולם - כולל אנחנו - יכולים לעבוד יחד כדי לבנות כלי אבחון חכמים, מהירים ונגישים יותר.</a:t>
            </a:r>
          </a:p>
        </p:txBody>
      </p:sp>
      <p:sp>
        <p:nvSpPr>
          <p:cNvPr id="4" name="Slide Number Placeholder 3"/>
          <p:cNvSpPr>
            <a:spLocks noGrp="1"/>
          </p:cNvSpPr>
          <p:nvPr>
            <p:ph type="sldNum" sz="quarter" idx="5"/>
          </p:nvPr>
        </p:nvSpPr>
        <p:spPr/>
        <p:txBody>
          <a:bodyPr/>
          <a:lstStyle/>
          <a:p>
            <a:fld id="{872A3FD6-67A4-45D7-A225-52C6B2C27BBB}" type="slidenum">
              <a:rPr lang="he-IL" smtClean="0"/>
              <a:t>10</a:t>
            </a:fld>
            <a:endParaRPr lang="he-IL"/>
          </a:p>
        </p:txBody>
      </p:sp>
    </p:spTree>
    <p:extLst>
      <p:ext uri="{BB962C8B-B14F-4D97-AF65-F5344CB8AC3E}">
        <p14:creationId xmlns:p14="http://schemas.microsoft.com/office/powerpoint/2010/main" val="1989099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בפרויקט זה השתמשנו במתודולוגיה של </a:t>
            </a:r>
            <a:r>
              <a:rPr lang="he-IL" b="1" dirty="0"/>
              <a:t>מידול השוואתי</a:t>
            </a:r>
            <a:r>
              <a:rPr lang="he-IL" dirty="0"/>
              <a:t>. במסגרת גישה זו, בנינו ובדקנו מספר מודלים המשתמשים בנתונים בצורות שונות. המטרה הייתה להשוות את ביצועיהם זה מול זה, כדי שנוכל לזהות באופן אובייקטיבי את הארכיטקטורה והגישה המתאימות ביותר לפתרון הבעיה.</a:t>
            </a:r>
          </a:p>
          <a:p>
            <a:pPr algn="r" rtl="1"/>
            <a:r>
              <a:rPr lang="he-IL" dirty="0"/>
              <a:t>תהליך העבודה שלנו, כפי שמוצג בתרשים, כלל את השלבים הבאים: התחלנו מה</a:t>
            </a:r>
            <a:r>
              <a:rPr lang="he-IL" b="1" dirty="0"/>
              <a:t>נתונים</a:t>
            </a:r>
            <a:r>
              <a:rPr lang="he-IL" dirty="0"/>
              <a:t>, עברנו ל</a:t>
            </a:r>
            <a:r>
              <a:rPr lang="he-IL" b="1" dirty="0"/>
              <a:t>עיבוד מקדים</a:t>
            </a:r>
            <a:r>
              <a:rPr lang="he-IL" dirty="0"/>
              <a:t> שלהם, ביצענו את ה</a:t>
            </a:r>
            <a:r>
              <a:rPr lang="he-IL" b="1" dirty="0"/>
              <a:t>מידול ההשוואתי</a:t>
            </a:r>
            <a:r>
              <a:rPr lang="he-IL" dirty="0"/>
              <a:t>, </a:t>
            </a:r>
            <a:r>
              <a:rPr lang="he-IL" b="1" dirty="0"/>
              <a:t>הערכנו</a:t>
            </a:r>
            <a:r>
              <a:rPr lang="he-IL" dirty="0"/>
              <a:t> את ביצועי כל מודל, ולבסוף ביצענו </a:t>
            </a:r>
            <a:r>
              <a:rPr lang="he-IL" b="1" dirty="0"/>
              <a:t>ניתוח השוואתי</a:t>
            </a:r>
            <a:r>
              <a:rPr lang="he-IL" dirty="0"/>
              <a:t> של כלל התוצאות.</a:t>
            </a:r>
          </a:p>
          <a:p>
            <a:pPr algn="r" rtl="1"/>
            <a:r>
              <a:rPr lang="he-IL" dirty="0"/>
              <a:t>הניתוח ההשוואתי הזה אפשר לנו לחשוף את החוזקות והחולשות של כל גישה ובכך להגיע למסקנות עמוקות יותר. בשקופיות הבאות, נציג את השלבים האלה בפירוט.</a:t>
            </a:r>
          </a:p>
          <a:p>
            <a:endParaRPr lang="he-IL" dirty="0"/>
          </a:p>
        </p:txBody>
      </p:sp>
      <p:sp>
        <p:nvSpPr>
          <p:cNvPr id="4" name="Slide Number Placeholder 3"/>
          <p:cNvSpPr>
            <a:spLocks noGrp="1"/>
          </p:cNvSpPr>
          <p:nvPr>
            <p:ph type="sldNum" sz="quarter" idx="5"/>
          </p:nvPr>
        </p:nvSpPr>
        <p:spPr/>
        <p:txBody>
          <a:bodyPr/>
          <a:lstStyle/>
          <a:p>
            <a:fld id="{872A3FD6-67A4-45D7-A225-52C6B2C27BBB}" type="slidenum">
              <a:rPr lang="he-IL" smtClean="0"/>
              <a:t>11</a:t>
            </a:fld>
            <a:endParaRPr lang="he-IL"/>
          </a:p>
        </p:txBody>
      </p:sp>
    </p:spTree>
    <p:extLst>
      <p:ext uri="{BB962C8B-B14F-4D97-AF65-F5344CB8AC3E}">
        <p14:creationId xmlns:p14="http://schemas.microsoft.com/office/powerpoint/2010/main" val="97666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D88B112-0D14-4577-8FBA-F5BFC96CF3E0}" type="datetime1">
              <a:rPr lang="en-US" smtClean="0"/>
              <a:t>6/23/2025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CCDC5EA-AACE-4DF1-9390-35B7AB5DF6AA}" type="datetime1">
              <a:rPr lang="en-US" smtClean="0"/>
              <a:t>6/23/2025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59D92AA-E15C-40F8-AECD-494C6C14D1EF}" type="datetime1">
              <a:rPr lang="en-US" smtClean="0"/>
              <a:t>6/23/2025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5FDDDB-2695-4774-9D4F-F71FDE55C310}" type="datetime1">
              <a:rPr lang="en-US" smtClean="0"/>
              <a:t>6/23/2025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C0CA048-9E27-41CC-94DC-EFDDBBEE41A2}" type="datetime1">
              <a:rPr lang="en-US" smtClean="0"/>
              <a:t>6/23/2025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8AE78C1-3857-46EA-B5DD-28C6B70FD6D8}" type="datetime1">
              <a:rPr lang="en-US" smtClean="0"/>
              <a:t>6/23/2025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8AFD506-3A3E-47E5-B609-A4FA55EF57BA}" type="datetime1">
              <a:rPr lang="en-US" smtClean="0"/>
              <a:t>6/23/2025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F20B675-45C2-4CD8-B2B2-83FA17F2DA4E}" type="datetime1">
              <a:rPr lang="en-US" smtClean="0"/>
              <a:t>6/23/2025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C45AB74-C19F-49D0-867D-EAB98832B3AA}" type="datetime1">
              <a:rPr lang="en-US" smtClean="0"/>
              <a:t>6/23/2025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6687800" y="9410699"/>
            <a:ext cx="1600200" cy="876301"/>
          </a:xfrm>
        </p:spPr>
        <p:txBody>
          <a:bodyPr/>
          <a:lstStyle>
            <a:lvl1pPr>
              <a:defRPr sz="40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A5941C2-B17D-43D4-8637-91F9F6ECBBCE}" type="datetime1">
              <a:rPr lang="en-US" smtClean="0"/>
              <a:t>6/23/2025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19EC2D3-DDAB-4FE1-B301-CCCF4A1F70D9}" type="datetime1">
              <a:rPr lang="en-US" smtClean="0"/>
              <a:t>6/23/2025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4478000" y="9182101"/>
            <a:ext cx="3810000" cy="1104900"/>
          </a:xfrm>
          <a:prstGeom prst="rect">
            <a:avLst/>
          </a:prstGeom>
        </p:spPr>
        <p:txBody>
          <a:bodyPr vert="horz" lIns="91440" tIns="45720" rIns="91440" bIns="45720" rtlCol="0" anchor="ctr"/>
          <a:lstStyle>
            <a:lvl1pPr algn="r">
              <a:defRPr sz="24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280135"/>
            <a:ext cx="18288000" cy="5273675"/>
          </a:xfrm>
          <a:prstGeom prst="rect">
            <a:avLst/>
          </a:prstGeom>
        </p:spPr>
        <p:txBody>
          <a:bodyPr lIns="0" tIns="0" rIns="0" bIns="0" rtlCol="0" anchor="t">
            <a:spAutoFit/>
          </a:bodyPr>
          <a:lstStyle/>
          <a:p>
            <a:pPr algn="ctr">
              <a:lnSpc>
                <a:spcPts val="13750"/>
              </a:lnSpc>
            </a:pPr>
            <a:r>
              <a:rPr lang="en-US" sz="12500" dirty="0">
                <a:solidFill>
                  <a:srgbClr val="A86D3A"/>
                </a:solidFill>
                <a:latin typeface="Ovo"/>
                <a:ea typeface="Ovo"/>
                <a:cs typeface="Ovo"/>
                <a:sym typeface="Ovo"/>
              </a:rPr>
              <a:t>SKIN CANCER DETECTION</a:t>
            </a:r>
          </a:p>
          <a:p>
            <a:pPr algn="ctr">
              <a:lnSpc>
                <a:spcPts val="13750"/>
              </a:lnSpc>
            </a:pPr>
            <a:endParaRPr lang="en-US" sz="12500" dirty="0">
              <a:solidFill>
                <a:srgbClr val="A86D3A"/>
              </a:solidFill>
              <a:latin typeface="Ovo"/>
              <a:ea typeface="Ovo"/>
              <a:cs typeface="Ovo"/>
              <a:sym typeface="Ovo"/>
            </a:endParaRPr>
          </a:p>
        </p:txBody>
      </p:sp>
      <p:sp>
        <p:nvSpPr>
          <p:cNvPr id="3" name="TextBox 3"/>
          <p:cNvSpPr txBox="1"/>
          <p:nvPr/>
        </p:nvSpPr>
        <p:spPr>
          <a:xfrm>
            <a:off x="2273496" y="5947385"/>
            <a:ext cx="13741008" cy="1225550"/>
          </a:xfrm>
          <a:prstGeom prst="rect">
            <a:avLst/>
          </a:prstGeom>
        </p:spPr>
        <p:txBody>
          <a:bodyPr lIns="0" tIns="0" rIns="0" bIns="0" rtlCol="0" anchor="t">
            <a:spAutoFit/>
          </a:bodyPr>
          <a:lstStyle/>
          <a:p>
            <a:pPr algn="ctr">
              <a:lnSpc>
                <a:spcPts val="4900"/>
              </a:lnSpc>
            </a:pPr>
            <a:r>
              <a:rPr lang="en-US" sz="3500" dirty="0">
                <a:solidFill>
                  <a:srgbClr val="000000"/>
                </a:solidFill>
                <a:latin typeface="Ovo"/>
                <a:ea typeface="Ovo"/>
                <a:cs typeface="Ovo"/>
                <a:sym typeface="Ovo"/>
              </a:rPr>
              <a:t>Students: Nadav Toledo, Niv Shifrin, Eyal </a:t>
            </a:r>
            <a:r>
              <a:rPr lang="en-US" sz="3500" dirty="0" err="1">
                <a:solidFill>
                  <a:srgbClr val="000000"/>
                </a:solidFill>
                <a:latin typeface="Ovo"/>
                <a:ea typeface="Ovo"/>
                <a:cs typeface="Ovo"/>
                <a:sym typeface="Ovo"/>
              </a:rPr>
              <a:t>Shubeli</a:t>
            </a:r>
            <a:endParaRPr lang="en-US" sz="3500" dirty="0">
              <a:solidFill>
                <a:srgbClr val="000000"/>
              </a:solidFill>
              <a:latin typeface="Ovo"/>
              <a:ea typeface="Ovo"/>
              <a:cs typeface="Ovo"/>
              <a:sym typeface="Ovo"/>
            </a:endParaRPr>
          </a:p>
          <a:p>
            <a:pPr algn="ctr">
              <a:lnSpc>
                <a:spcPts val="4900"/>
              </a:lnSpc>
              <a:spcBef>
                <a:spcPct val="0"/>
              </a:spcBef>
            </a:pPr>
            <a:endParaRPr lang="en-US" sz="3500" dirty="0">
              <a:solidFill>
                <a:srgbClr val="000000"/>
              </a:solidFill>
              <a:latin typeface="Ovo"/>
              <a:ea typeface="Ovo"/>
              <a:cs typeface="Ovo"/>
              <a:sym typeface="Ov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7859" y="6429375"/>
            <a:ext cx="13767908" cy="740025"/>
          </a:xfrm>
          <a:custGeom>
            <a:avLst/>
            <a:gdLst/>
            <a:ahLst/>
            <a:cxnLst/>
            <a:rect l="l" t="t" r="r" b="b"/>
            <a:pathLst>
              <a:path w="13767908" h="740025">
                <a:moveTo>
                  <a:pt x="0" y="0"/>
                </a:moveTo>
                <a:lnTo>
                  <a:pt x="13767908" y="0"/>
                </a:lnTo>
                <a:lnTo>
                  <a:pt x="13767908" y="740025"/>
                </a:lnTo>
                <a:lnTo>
                  <a:pt x="0" y="740025"/>
                </a:lnTo>
                <a:lnTo>
                  <a:pt x="0" y="0"/>
                </a:lnTo>
                <a:close/>
              </a:path>
            </a:pathLst>
          </a:custGeom>
          <a:blipFill>
            <a:blip r:embed="rId3"/>
            <a:stretch>
              <a:fillRect/>
            </a:stretch>
          </a:blipFill>
        </p:spPr>
        <p:txBody>
          <a:bodyPr/>
          <a:lstStyle/>
          <a:p>
            <a:endParaRPr lang="he-IL"/>
          </a:p>
        </p:txBody>
      </p:sp>
      <p:sp>
        <p:nvSpPr>
          <p:cNvPr id="3" name="Freeform 3"/>
          <p:cNvSpPr/>
          <p:nvPr/>
        </p:nvSpPr>
        <p:spPr>
          <a:xfrm>
            <a:off x="14085365" y="56719"/>
            <a:ext cx="4202635" cy="2292346"/>
          </a:xfrm>
          <a:custGeom>
            <a:avLst/>
            <a:gdLst/>
            <a:ahLst/>
            <a:cxnLst/>
            <a:rect l="l" t="t" r="r" b="b"/>
            <a:pathLst>
              <a:path w="4202635" h="2292346">
                <a:moveTo>
                  <a:pt x="0" y="0"/>
                </a:moveTo>
                <a:lnTo>
                  <a:pt x="4202635" y="0"/>
                </a:lnTo>
                <a:lnTo>
                  <a:pt x="4202635" y="2292347"/>
                </a:lnTo>
                <a:lnTo>
                  <a:pt x="0" y="2292347"/>
                </a:lnTo>
                <a:lnTo>
                  <a:pt x="0" y="0"/>
                </a:lnTo>
                <a:close/>
              </a:path>
            </a:pathLst>
          </a:custGeom>
          <a:blipFill>
            <a:blip r:embed="rId4"/>
            <a:stretch>
              <a:fillRect/>
            </a:stretch>
          </a:blipFill>
        </p:spPr>
        <p:txBody>
          <a:bodyPr/>
          <a:lstStyle/>
          <a:p>
            <a:endParaRPr lang="he-IL"/>
          </a:p>
        </p:txBody>
      </p:sp>
      <p:sp>
        <p:nvSpPr>
          <p:cNvPr id="4" name="TextBox 4"/>
          <p:cNvSpPr txBox="1"/>
          <p:nvPr/>
        </p:nvSpPr>
        <p:spPr>
          <a:xfrm>
            <a:off x="0" y="4162425"/>
            <a:ext cx="18288000" cy="1952625"/>
          </a:xfrm>
          <a:prstGeom prst="rect">
            <a:avLst/>
          </a:prstGeom>
        </p:spPr>
        <p:txBody>
          <a:bodyPr lIns="0" tIns="0" rIns="0" bIns="0" rtlCol="0" anchor="t">
            <a:spAutoFit/>
          </a:bodyPr>
          <a:lstStyle/>
          <a:p>
            <a:pPr marL="690881" lvl="1" indent="-345440" algn="l">
              <a:lnSpc>
                <a:spcPts val="3840"/>
              </a:lnSpc>
              <a:buFont typeface="Arial"/>
              <a:buChar char="•"/>
            </a:pPr>
            <a:r>
              <a:rPr lang="en-US" sz="3200" dirty="0">
                <a:solidFill>
                  <a:srgbClr val="000000"/>
                </a:solidFill>
                <a:latin typeface="Ovo"/>
                <a:ea typeface="Ovo"/>
                <a:cs typeface="Ovo"/>
                <a:sym typeface="Ovo"/>
              </a:rPr>
              <a:t>SUPPORT EARLY DIAGNOSIS WHEN MELANOMA IS MOST TREATABLE</a:t>
            </a:r>
          </a:p>
          <a:p>
            <a:pPr marL="690881" lvl="1" indent="-345440" algn="l">
              <a:lnSpc>
                <a:spcPts val="3840"/>
              </a:lnSpc>
              <a:buFont typeface="Arial"/>
              <a:buChar char="•"/>
            </a:pPr>
            <a:r>
              <a:rPr lang="en-US" sz="3200" dirty="0">
                <a:solidFill>
                  <a:srgbClr val="000000"/>
                </a:solidFill>
                <a:latin typeface="Ovo"/>
                <a:ea typeface="Ovo"/>
                <a:cs typeface="Ovo"/>
                <a:sym typeface="Ovo"/>
              </a:rPr>
              <a:t>MINIMIZE UNNECESSARY BIOPSIES (E.G., 500,000+ PEDIATRIC BIOPSIES ANNUALLY FOR ~400 MELANOMAS)</a:t>
            </a:r>
          </a:p>
          <a:p>
            <a:pPr marL="690881" lvl="1" indent="-345440" algn="l">
              <a:lnSpc>
                <a:spcPts val="3840"/>
              </a:lnSpc>
              <a:buFont typeface="Arial"/>
              <a:buChar char="•"/>
            </a:pPr>
            <a:r>
              <a:rPr lang="en-US" sz="3200" dirty="0">
                <a:solidFill>
                  <a:srgbClr val="000000"/>
                </a:solidFill>
                <a:latin typeface="Ovo"/>
                <a:ea typeface="Ovo"/>
                <a:cs typeface="Ovo"/>
                <a:sym typeface="Ovo"/>
              </a:rPr>
              <a:t>ADDRESS DIAGNOSTIC CHALLENGES IN TELEDERMATOLOGY</a:t>
            </a:r>
          </a:p>
        </p:txBody>
      </p:sp>
      <p:sp>
        <p:nvSpPr>
          <p:cNvPr id="5" name="TextBox 5"/>
          <p:cNvSpPr txBox="1"/>
          <p:nvPr/>
        </p:nvSpPr>
        <p:spPr>
          <a:xfrm>
            <a:off x="6506538" y="1437719"/>
            <a:ext cx="5274924" cy="600075"/>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Ovo"/>
                <a:ea typeface="Ovo"/>
                <a:cs typeface="Ovo"/>
                <a:sym typeface="Ovo"/>
              </a:rPr>
              <a:t>🎯</a:t>
            </a:r>
            <a:r>
              <a:rPr lang="en-US" sz="3999">
                <a:solidFill>
                  <a:srgbClr val="A86D3A"/>
                </a:solidFill>
                <a:latin typeface="Ovo"/>
                <a:ea typeface="Ovo"/>
                <a:cs typeface="Ovo"/>
                <a:sym typeface="Ovo"/>
              </a:rPr>
              <a:t>PRIMARY MISSION</a:t>
            </a:r>
          </a:p>
        </p:txBody>
      </p:sp>
      <p:sp>
        <p:nvSpPr>
          <p:cNvPr id="6" name="TextBox 6"/>
          <p:cNvSpPr txBox="1"/>
          <p:nvPr/>
        </p:nvSpPr>
        <p:spPr>
          <a:xfrm>
            <a:off x="0" y="2339541"/>
            <a:ext cx="18288000" cy="1552575"/>
          </a:xfrm>
          <a:prstGeom prst="rect">
            <a:avLst/>
          </a:prstGeom>
        </p:spPr>
        <p:txBody>
          <a:bodyPr lIns="0" tIns="0" rIns="0" bIns="0" rtlCol="0" anchor="t">
            <a:spAutoFit/>
          </a:bodyPr>
          <a:lstStyle/>
          <a:p>
            <a:pPr algn="ctr">
              <a:lnSpc>
                <a:spcPts val="4079"/>
              </a:lnSpc>
              <a:spcBef>
                <a:spcPct val="0"/>
              </a:spcBef>
            </a:pPr>
            <a:r>
              <a:rPr lang="en-US" sz="3399" dirty="0">
                <a:solidFill>
                  <a:srgbClr val="000000"/>
                </a:solidFill>
                <a:latin typeface="Ovo"/>
                <a:ea typeface="Ovo"/>
                <a:cs typeface="Ovo"/>
                <a:sym typeface="Ovo"/>
              </a:rPr>
              <a:t>REDUCE MELANOMA-RELATED DEATHS AND UNNECESSARY BIOPSIES BY IMPROVING THE ACCURACY AND EFFICIENCY OF EARLY MELANOMA DETECTION THROUGH AI-ENHANCED DIGITAL IMAGING.</a:t>
            </a:r>
          </a:p>
        </p:txBody>
      </p:sp>
      <p:sp>
        <p:nvSpPr>
          <p:cNvPr id="7" name="TextBox 7"/>
          <p:cNvSpPr txBox="1"/>
          <p:nvPr/>
        </p:nvSpPr>
        <p:spPr>
          <a:xfrm>
            <a:off x="0" y="7360668"/>
            <a:ext cx="5995146" cy="523875"/>
          </a:xfrm>
          <a:prstGeom prst="rect">
            <a:avLst/>
          </a:prstGeom>
        </p:spPr>
        <p:txBody>
          <a:bodyPr lIns="0" tIns="0" rIns="0" bIns="0" rtlCol="0" anchor="t">
            <a:spAutoFit/>
          </a:bodyPr>
          <a:lstStyle/>
          <a:p>
            <a:pPr algn="ctr">
              <a:lnSpc>
                <a:spcPts val="4199"/>
              </a:lnSpc>
              <a:spcBef>
                <a:spcPct val="0"/>
              </a:spcBef>
            </a:pPr>
            <a:r>
              <a:rPr lang="en-US" sz="3499">
                <a:solidFill>
                  <a:srgbClr val="A86D3A"/>
                </a:solidFill>
                <a:latin typeface="Ovo"/>
                <a:ea typeface="Ovo"/>
                <a:cs typeface="Ovo"/>
                <a:sym typeface="Ovo"/>
              </a:rPr>
              <a:t>GLOBAL COLLABORATION</a:t>
            </a:r>
          </a:p>
        </p:txBody>
      </p:sp>
      <p:sp>
        <p:nvSpPr>
          <p:cNvPr id="8" name="TextBox 8"/>
          <p:cNvSpPr txBox="1"/>
          <p:nvPr/>
        </p:nvSpPr>
        <p:spPr>
          <a:xfrm>
            <a:off x="7922719" y="7360668"/>
            <a:ext cx="3278188" cy="523875"/>
          </a:xfrm>
          <a:prstGeom prst="rect">
            <a:avLst/>
          </a:prstGeom>
        </p:spPr>
        <p:txBody>
          <a:bodyPr lIns="0" tIns="0" rIns="0" bIns="0" rtlCol="0" anchor="t">
            <a:spAutoFit/>
          </a:bodyPr>
          <a:lstStyle/>
          <a:p>
            <a:pPr algn="ctr">
              <a:lnSpc>
                <a:spcPts val="4199"/>
              </a:lnSpc>
              <a:spcBef>
                <a:spcPct val="0"/>
              </a:spcBef>
            </a:pPr>
            <a:r>
              <a:rPr lang="en-US" sz="3499">
                <a:solidFill>
                  <a:srgbClr val="A86D3A"/>
                </a:solidFill>
                <a:latin typeface="Ovo"/>
                <a:ea typeface="Ovo"/>
                <a:cs typeface="Ovo"/>
                <a:sym typeface="Ovo"/>
              </a:rPr>
              <a:t>DATA SHARING</a:t>
            </a:r>
          </a:p>
        </p:txBody>
      </p:sp>
      <p:sp>
        <p:nvSpPr>
          <p:cNvPr id="9" name="TextBox 9"/>
          <p:cNvSpPr txBox="1"/>
          <p:nvPr/>
        </p:nvSpPr>
        <p:spPr>
          <a:xfrm>
            <a:off x="14344240" y="7483725"/>
            <a:ext cx="3278188" cy="528799"/>
          </a:xfrm>
          <a:prstGeom prst="rect">
            <a:avLst/>
          </a:prstGeom>
        </p:spPr>
        <p:txBody>
          <a:bodyPr wrap="square" lIns="0" tIns="0" rIns="0" bIns="0" rtlCol="0" anchor="t">
            <a:spAutoFit/>
          </a:bodyPr>
          <a:lstStyle/>
          <a:p>
            <a:pPr algn="ctr">
              <a:lnSpc>
                <a:spcPts val="4199"/>
              </a:lnSpc>
              <a:spcBef>
                <a:spcPct val="0"/>
              </a:spcBef>
            </a:pPr>
            <a:r>
              <a:rPr lang="en-US" sz="3499" dirty="0">
                <a:solidFill>
                  <a:srgbClr val="A86D3A"/>
                </a:solidFill>
                <a:latin typeface="Ovo"/>
                <a:ea typeface="Ovo"/>
                <a:cs typeface="Ovo"/>
                <a:sym typeface="Ovo"/>
              </a:rPr>
              <a:t>INNOVATION</a:t>
            </a:r>
          </a:p>
        </p:txBody>
      </p:sp>
      <p:sp>
        <p:nvSpPr>
          <p:cNvPr id="10" name="TextBox 10"/>
          <p:cNvSpPr txBox="1"/>
          <p:nvPr/>
        </p:nvSpPr>
        <p:spPr>
          <a:xfrm>
            <a:off x="38071" y="8151243"/>
            <a:ext cx="6468467" cy="1466850"/>
          </a:xfrm>
          <a:prstGeom prst="rect">
            <a:avLst/>
          </a:prstGeom>
        </p:spPr>
        <p:txBody>
          <a:bodyPr lIns="0" tIns="0" rIns="0" bIns="0" rtlCol="0" anchor="t">
            <a:spAutoFit/>
          </a:bodyPr>
          <a:lstStyle/>
          <a:p>
            <a:pPr algn="ctr">
              <a:lnSpc>
                <a:spcPts val="3840"/>
              </a:lnSpc>
              <a:spcBef>
                <a:spcPct val="0"/>
              </a:spcBef>
            </a:pPr>
            <a:r>
              <a:rPr lang="en-US" sz="3200">
                <a:solidFill>
                  <a:srgbClr val="000000"/>
                </a:solidFill>
                <a:latin typeface="Ovo"/>
                <a:ea typeface="Ovo"/>
                <a:cs typeface="Ovo"/>
                <a:sym typeface="Ovo"/>
              </a:rPr>
              <a:t>ISIC IS A GLOBAL INITIATIVE TO IMPROVE MELANOMA DIAGNOSIS.</a:t>
            </a:r>
          </a:p>
        </p:txBody>
      </p:sp>
      <p:sp>
        <p:nvSpPr>
          <p:cNvPr id="11" name="TextBox 11"/>
          <p:cNvSpPr txBox="1"/>
          <p:nvPr/>
        </p:nvSpPr>
        <p:spPr>
          <a:xfrm>
            <a:off x="6887173" y="8103618"/>
            <a:ext cx="5349280" cy="1952625"/>
          </a:xfrm>
          <a:prstGeom prst="rect">
            <a:avLst/>
          </a:prstGeom>
        </p:spPr>
        <p:txBody>
          <a:bodyPr lIns="0" tIns="0" rIns="0" bIns="0" rtlCol="0" anchor="t">
            <a:spAutoFit/>
          </a:bodyPr>
          <a:lstStyle/>
          <a:p>
            <a:pPr algn="ctr">
              <a:lnSpc>
                <a:spcPts val="3840"/>
              </a:lnSpc>
              <a:spcBef>
                <a:spcPct val="0"/>
              </a:spcBef>
            </a:pPr>
            <a:r>
              <a:rPr lang="en-US" sz="3200">
                <a:solidFill>
                  <a:srgbClr val="000000"/>
                </a:solidFill>
                <a:latin typeface="Ovo"/>
                <a:ea typeface="Ovo"/>
                <a:cs typeface="Ovo"/>
                <a:sym typeface="Ovo"/>
              </a:rPr>
              <a:t>THEY PROVIDE A LARGE DATASET OF DERMOSCOPIC IMAGES FOR RESEARCH.</a:t>
            </a:r>
          </a:p>
        </p:txBody>
      </p:sp>
      <p:sp>
        <p:nvSpPr>
          <p:cNvPr id="12" name="TextBox 12"/>
          <p:cNvSpPr txBox="1"/>
          <p:nvPr/>
        </p:nvSpPr>
        <p:spPr>
          <a:xfrm>
            <a:off x="13369130" y="8151243"/>
            <a:ext cx="4918870" cy="1952625"/>
          </a:xfrm>
          <a:prstGeom prst="rect">
            <a:avLst/>
          </a:prstGeom>
        </p:spPr>
        <p:txBody>
          <a:bodyPr lIns="0" tIns="0" rIns="0" bIns="0" rtlCol="0" anchor="t">
            <a:spAutoFit/>
          </a:bodyPr>
          <a:lstStyle/>
          <a:p>
            <a:pPr algn="ctr">
              <a:lnSpc>
                <a:spcPts val="3840"/>
              </a:lnSpc>
              <a:spcBef>
                <a:spcPct val="0"/>
              </a:spcBef>
            </a:pPr>
            <a:r>
              <a:rPr lang="en-US" sz="3200">
                <a:solidFill>
                  <a:srgbClr val="000000"/>
                </a:solidFill>
                <a:latin typeface="Ovo"/>
                <a:ea typeface="Ovo"/>
                <a:cs typeface="Ovo"/>
                <a:sym typeface="Ovo"/>
              </a:rPr>
              <a:t>ENCOURAGES DEVELOPMENT OF AI ALGORITHMS FOR DETECTION.</a:t>
            </a:r>
          </a:p>
        </p:txBody>
      </p:sp>
      <p:sp>
        <p:nvSpPr>
          <p:cNvPr id="13" name="Slide Number Placeholder 12">
            <a:extLst>
              <a:ext uri="{FF2B5EF4-FFF2-40B4-BE49-F238E27FC236}">
                <a16:creationId xmlns:a16="http://schemas.microsoft.com/office/drawing/2014/main" id="{B3E0FB27-7097-993C-E7B3-BF21580EAB51}"/>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314700"/>
            <a:ext cx="18288000" cy="5463540"/>
          </a:xfrm>
          <a:custGeom>
            <a:avLst/>
            <a:gdLst/>
            <a:ahLst/>
            <a:cxnLst/>
            <a:rect l="l" t="t" r="r" b="b"/>
            <a:pathLst>
              <a:path w="18288000" h="5463540">
                <a:moveTo>
                  <a:pt x="0" y="0"/>
                </a:moveTo>
                <a:lnTo>
                  <a:pt x="18288000" y="0"/>
                </a:lnTo>
                <a:lnTo>
                  <a:pt x="18288000" y="5463540"/>
                </a:lnTo>
                <a:lnTo>
                  <a:pt x="0" y="5463540"/>
                </a:lnTo>
                <a:lnTo>
                  <a:pt x="0" y="0"/>
                </a:lnTo>
                <a:close/>
              </a:path>
            </a:pathLst>
          </a:custGeom>
          <a:blipFill>
            <a:blip r:embed="rId3"/>
            <a:stretch>
              <a:fillRect/>
            </a:stretch>
          </a:blipFill>
        </p:spPr>
        <p:txBody>
          <a:bodyPr/>
          <a:lstStyle/>
          <a:p>
            <a:endParaRPr lang="he-IL"/>
          </a:p>
        </p:txBody>
      </p:sp>
      <p:sp>
        <p:nvSpPr>
          <p:cNvPr id="3" name="TextBox 3"/>
          <p:cNvSpPr txBox="1"/>
          <p:nvPr/>
        </p:nvSpPr>
        <p:spPr>
          <a:xfrm>
            <a:off x="-152400" y="876300"/>
            <a:ext cx="9448801" cy="1103187"/>
          </a:xfrm>
          <a:prstGeom prst="rect">
            <a:avLst/>
          </a:prstGeom>
        </p:spPr>
        <p:txBody>
          <a:bodyPr wrap="square" lIns="0" tIns="0" rIns="0" bIns="0" rtlCol="0" anchor="t">
            <a:spAutoFit/>
          </a:bodyPr>
          <a:lstStyle/>
          <a:p>
            <a:pPr marL="0" lvl="0" indent="0" algn="ctr">
              <a:lnSpc>
                <a:spcPts val="8800"/>
              </a:lnSpc>
            </a:pPr>
            <a:r>
              <a:rPr lang="en-US" sz="7200" dirty="0">
                <a:solidFill>
                  <a:srgbClr val="A86D3A"/>
                </a:solidFill>
                <a:latin typeface="Ovo"/>
                <a:ea typeface="Ovo"/>
                <a:cs typeface="Ovo"/>
                <a:sym typeface="Ovo"/>
              </a:rPr>
              <a:t>Project Workflow </a:t>
            </a:r>
          </a:p>
        </p:txBody>
      </p:sp>
      <p:sp>
        <p:nvSpPr>
          <p:cNvPr id="4" name="Slide Number Placeholder 3">
            <a:extLst>
              <a:ext uri="{FF2B5EF4-FFF2-40B4-BE49-F238E27FC236}">
                <a16:creationId xmlns:a16="http://schemas.microsoft.com/office/drawing/2014/main" id="{EE972B6B-0C7D-DCE9-E37D-C830E81C326C}"/>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3395448"/>
            <a:ext cx="7572474" cy="1772280"/>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Ovo"/>
                <a:ea typeface="Ovo"/>
                <a:cs typeface="Ovo"/>
                <a:sym typeface="Ovo"/>
              </a:rPr>
              <a:t>The location of each lesion on the patient is detected automatically and exported as individual 15x15 mm field-of-view cropped images.</a:t>
            </a:r>
          </a:p>
          <a:p>
            <a:pPr marL="0" lvl="0" indent="0" algn="ctr">
              <a:lnSpc>
                <a:spcPts val="3500"/>
              </a:lnSpc>
              <a:spcBef>
                <a:spcPct val="0"/>
              </a:spcBef>
            </a:pPr>
            <a:endParaRPr lang="en-US" sz="2499" dirty="0">
              <a:solidFill>
                <a:srgbClr val="000000"/>
              </a:solidFill>
              <a:latin typeface="Ovo"/>
              <a:ea typeface="Ovo"/>
              <a:cs typeface="Ovo"/>
              <a:sym typeface="Ovo"/>
            </a:endParaRPr>
          </a:p>
        </p:txBody>
      </p:sp>
      <p:sp>
        <p:nvSpPr>
          <p:cNvPr id="3" name="TextBox 3"/>
          <p:cNvSpPr txBox="1"/>
          <p:nvPr/>
        </p:nvSpPr>
        <p:spPr>
          <a:xfrm>
            <a:off x="1370925" y="2912848"/>
            <a:ext cx="4830624" cy="495300"/>
          </a:xfrm>
          <a:prstGeom prst="rect">
            <a:avLst/>
          </a:prstGeom>
        </p:spPr>
        <p:txBody>
          <a:bodyPr lIns="0" tIns="0" rIns="0" bIns="0" rtlCol="0" anchor="t">
            <a:spAutoFit/>
          </a:bodyPr>
          <a:lstStyle/>
          <a:p>
            <a:pPr algn="ctr">
              <a:lnSpc>
                <a:spcPts val="3840"/>
              </a:lnSpc>
            </a:pPr>
            <a:r>
              <a:rPr lang="en-US" sz="3200" dirty="0">
                <a:solidFill>
                  <a:srgbClr val="A86D3A"/>
                </a:solidFill>
                <a:latin typeface="Ovo"/>
                <a:sym typeface="Ovo"/>
              </a:rPr>
              <a:t>TILES</a:t>
            </a:r>
          </a:p>
        </p:txBody>
      </p:sp>
      <p:sp>
        <p:nvSpPr>
          <p:cNvPr id="4" name="TextBox 4"/>
          <p:cNvSpPr txBox="1"/>
          <p:nvPr/>
        </p:nvSpPr>
        <p:spPr>
          <a:xfrm>
            <a:off x="16933" y="5925951"/>
            <a:ext cx="8006487" cy="2184400"/>
          </a:xfrm>
          <a:prstGeom prst="rect">
            <a:avLst/>
          </a:prstGeom>
        </p:spPr>
        <p:txBody>
          <a:bodyPr lIns="0" tIns="0" rIns="0" bIns="0" rtlCol="0" anchor="t">
            <a:spAutoFit/>
          </a:bodyPr>
          <a:lstStyle/>
          <a:p>
            <a:pPr marL="0" lvl="0" indent="0" algn="ctr">
              <a:lnSpc>
                <a:spcPts val="3499"/>
              </a:lnSpc>
              <a:spcBef>
                <a:spcPct val="0"/>
              </a:spcBef>
            </a:pPr>
            <a:r>
              <a:rPr lang="en-US" sz="2499" dirty="0" err="1">
                <a:solidFill>
                  <a:srgbClr val="000000"/>
                </a:solidFill>
                <a:latin typeface="Ovo"/>
                <a:ea typeface="Ovo"/>
                <a:cs typeface="Ovo"/>
                <a:sym typeface="Ovo"/>
              </a:rPr>
              <a:t>Dermoscopy</a:t>
            </a:r>
            <a:r>
              <a:rPr lang="en-US" sz="2499" dirty="0">
                <a:solidFill>
                  <a:srgbClr val="000000"/>
                </a:solidFill>
                <a:latin typeface="Ovo"/>
                <a:ea typeface="Ovo"/>
                <a:cs typeface="Ovo"/>
                <a:sym typeface="Ovo"/>
              </a:rPr>
              <a:t> refers to the examination of the skin using skin surface microscopy. </a:t>
            </a:r>
            <a:r>
              <a:rPr lang="en-US" sz="2499" dirty="0" err="1">
                <a:solidFill>
                  <a:srgbClr val="000000"/>
                </a:solidFill>
                <a:latin typeface="Ovo"/>
                <a:ea typeface="Ovo"/>
                <a:cs typeface="Ovo"/>
                <a:sym typeface="Ovo"/>
              </a:rPr>
              <a:t>Dermoscopy</a:t>
            </a:r>
            <a:r>
              <a:rPr lang="en-US" sz="2499" dirty="0">
                <a:solidFill>
                  <a:srgbClr val="000000"/>
                </a:solidFill>
                <a:latin typeface="Ovo"/>
                <a:ea typeface="Ovo"/>
                <a:cs typeface="Ovo"/>
                <a:sym typeface="Ovo"/>
              </a:rPr>
              <a:t> requires a high-quality magnifying lens and a powerful lighting system, which illuminate morphologic features not otherwise visible to the naked eye.</a:t>
            </a:r>
          </a:p>
        </p:txBody>
      </p:sp>
      <p:sp>
        <p:nvSpPr>
          <p:cNvPr id="5" name="TextBox 5"/>
          <p:cNvSpPr txBox="1"/>
          <p:nvPr/>
        </p:nvSpPr>
        <p:spPr>
          <a:xfrm>
            <a:off x="1604864" y="5270240"/>
            <a:ext cx="4830624" cy="495300"/>
          </a:xfrm>
          <a:prstGeom prst="rect">
            <a:avLst/>
          </a:prstGeom>
        </p:spPr>
        <p:txBody>
          <a:bodyPr lIns="0" tIns="0" rIns="0" bIns="0" rtlCol="0" anchor="t">
            <a:spAutoFit/>
          </a:bodyPr>
          <a:lstStyle/>
          <a:p>
            <a:pPr marL="0" lvl="0" indent="0" algn="ctr">
              <a:lnSpc>
                <a:spcPts val="3840"/>
              </a:lnSpc>
            </a:pPr>
            <a:r>
              <a:rPr lang="en-US" sz="3200" dirty="0">
                <a:solidFill>
                  <a:srgbClr val="A86D3A"/>
                </a:solidFill>
                <a:latin typeface="Ovo"/>
                <a:ea typeface="Ovo"/>
                <a:cs typeface="Ovo"/>
                <a:sym typeface="Ovo"/>
              </a:rPr>
              <a:t>DERMOSCOPY</a:t>
            </a:r>
          </a:p>
        </p:txBody>
      </p:sp>
      <p:sp>
        <p:nvSpPr>
          <p:cNvPr id="6" name="Freeform 6"/>
          <p:cNvSpPr/>
          <p:nvPr/>
        </p:nvSpPr>
        <p:spPr>
          <a:xfrm>
            <a:off x="8367087" y="3408148"/>
            <a:ext cx="9937846" cy="5959103"/>
          </a:xfrm>
          <a:custGeom>
            <a:avLst/>
            <a:gdLst/>
            <a:ahLst/>
            <a:cxnLst/>
            <a:rect l="l" t="t" r="r" b="b"/>
            <a:pathLst>
              <a:path w="11036492" h="6911603">
                <a:moveTo>
                  <a:pt x="0" y="0"/>
                </a:moveTo>
                <a:lnTo>
                  <a:pt x="11036492" y="0"/>
                </a:lnTo>
                <a:lnTo>
                  <a:pt x="11036492" y="6911603"/>
                </a:lnTo>
                <a:lnTo>
                  <a:pt x="0" y="6911603"/>
                </a:lnTo>
                <a:lnTo>
                  <a:pt x="0" y="0"/>
                </a:lnTo>
                <a:close/>
              </a:path>
            </a:pathLst>
          </a:custGeom>
          <a:blipFill>
            <a:blip r:embed="rId3"/>
            <a:stretch>
              <a:fillRect/>
            </a:stretch>
          </a:blipFill>
        </p:spPr>
        <p:txBody>
          <a:bodyPr/>
          <a:lstStyle/>
          <a:p>
            <a:endParaRPr lang="he-IL"/>
          </a:p>
        </p:txBody>
      </p:sp>
      <p:sp>
        <p:nvSpPr>
          <p:cNvPr id="7" name="Slide Number Placeholder 6">
            <a:extLst>
              <a:ext uri="{FF2B5EF4-FFF2-40B4-BE49-F238E27FC236}">
                <a16:creationId xmlns:a16="http://schemas.microsoft.com/office/drawing/2014/main" id="{6161BB45-AFA3-0854-D218-0412177C4131}"/>
              </a:ext>
            </a:extLst>
          </p:cNvPr>
          <p:cNvSpPr>
            <a:spLocks noGrp="1"/>
          </p:cNvSpPr>
          <p:nvPr>
            <p:ph type="sldNum" sz="quarter" idx="12"/>
          </p:nvPr>
        </p:nvSpPr>
        <p:spPr>
          <a:xfrm>
            <a:off x="16636999" y="9410699"/>
            <a:ext cx="1600200" cy="876301"/>
          </a:xfrm>
        </p:spPr>
        <p:txBody>
          <a:bodyPr/>
          <a:lstStyle/>
          <a:p>
            <a:fld id="{B6F15528-21DE-4FAA-801E-634DDDAF4B2B}" type="slidenum">
              <a:rPr lang="en-US" smtClean="0"/>
              <a:pPr/>
              <a:t>12</a:t>
            </a:fld>
            <a:endParaRPr lang="en-US" dirty="0"/>
          </a:p>
        </p:txBody>
      </p:sp>
      <p:sp>
        <p:nvSpPr>
          <p:cNvPr id="8" name="TextBox 4">
            <a:extLst>
              <a:ext uri="{FF2B5EF4-FFF2-40B4-BE49-F238E27FC236}">
                <a16:creationId xmlns:a16="http://schemas.microsoft.com/office/drawing/2014/main" id="{22619F89-DD40-6CB5-FEAD-517B9449FB62}"/>
              </a:ext>
            </a:extLst>
          </p:cNvPr>
          <p:cNvSpPr txBox="1"/>
          <p:nvPr/>
        </p:nvSpPr>
        <p:spPr>
          <a:xfrm>
            <a:off x="990600" y="307966"/>
            <a:ext cx="10082937" cy="1846659"/>
          </a:xfrm>
          <a:prstGeom prst="rect">
            <a:avLst/>
          </a:prstGeom>
        </p:spPr>
        <p:txBody>
          <a:bodyPr wrap="square" lIns="0" tIns="0" rIns="0" bIns="0" rtlCol="0" anchor="t">
            <a:spAutoFit/>
          </a:bodyPr>
          <a:lstStyle/>
          <a:p>
            <a:r>
              <a:rPr lang="en-US" sz="7200" dirty="0">
                <a:solidFill>
                  <a:srgbClr val="A86D3A"/>
                </a:solidFill>
                <a:latin typeface="Ovo"/>
                <a:ea typeface="Ovo"/>
                <a:cs typeface="Ovo"/>
                <a:sym typeface="Ovo"/>
              </a:rPr>
              <a:t>Data</a:t>
            </a:r>
            <a:br>
              <a:rPr lang="en-US" sz="6600" dirty="0">
                <a:solidFill>
                  <a:srgbClr val="A86D3A"/>
                </a:solidFill>
                <a:latin typeface="Ovo"/>
                <a:ea typeface="Ovo"/>
                <a:cs typeface="Ovo"/>
                <a:sym typeface="Ovo"/>
              </a:rPr>
            </a:br>
            <a:r>
              <a:rPr lang="en-US" sz="4800" dirty="0">
                <a:solidFill>
                  <a:schemeClr val="accent6">
                    <a:lumMod val="60000"/>
                    <a:lumOff val="40000"/>
                  </a:schemeClr>
                </a:solidFill>
              </a:rPr>
              <a:t>ISIC - Dataset</a:t>
            </a:r>
            <a:endParaRPr lang="en-US" sz="4800" dirty="0">
              <a:solidFill>
                <a:schemeClr val="accent6">
                  <a:lumMod val="60000"/>
                  <a:lumOff val="40000"/>
                </a:schemeClr>
              </a:solidFill>
              <a:sym typeface="Ov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424619"/>
            <a:ext cx="9777533" cy="5292090"/>
          </a:xfrm>
          <a:custGeom>
            <a:avLst/>
            <a:gdLst/>
            <a:ahLst/>
            <a:cxnLst/>
            <a:rect l="l" t="t" r="r" b="b"/>
            <a:pathLst>
              <a:path w="9777533" h="5292090">
                <a:moveTo>
                  <a:pt x="0" y="0"/>
                </a:moveTo>
                <a:lnTo>
                  <a:pt x="9777533" y="0"/>
                </a:lnTo>
                <a:lnTo>
                  <a:pt x="9777533" y="5292090"/>
                </a:lnTo>
                <a:lnTo>
                  <a:pt x="0" y="5292090"/>
                </a:lnTo>
                <a:lnTo>
                  <a:pt x="0" y="0"/>
                </a:lnTo>
                <a:close/>
              </a:path>
            </a:pathLst>
          </a:custGeom>
          <a:blipFill>
            <a:blip r:embed="rId3"/>
            <a:stretch>
              <a:fillRect/>
            </a:stretch>
          </a:blipFill>
        </p:spPr>
        <p:txBody>
          <a:bodyPr/>
          <a:lstStyle/>
          <a:p>
            <a:endParaRPr lang="he-IL"/>
          </a:p>
        </p:txBody>
      </p:sp>
      <p:sp>
        <p:nvSpPr>
          <p:cNvPr id="3" name="Freeform 3"/>
          <p:cNvSpPr/>
          <p:nvPr/>
        </p:nvSpPr>
        <p:spPr>
          <a:xfrm>
            <a:off x="9777533" y="4791277"/>
            <a:ext cx="8510467" cy="4925432"/>
          </a:xfrm>
          <a:custGeom>
            <a:avLst/>
            <a:gdLst/>
            <a:ahLst/>
            <a:cxnLst/>
            <a:rect l="l" t="t" r="r" b="b"/>
            <a:pathLst>
              <a:path w="8510467" h="4925432">
                <a:moveTo>
                  <a:pt x="0" y="0"/>
                </a:moveTo>
                <a:lnTo>
                  <a:pt x="8510467" y="0"/>
                </a:lnTo>
                <a:lnTo>
                  <a:pt x="8510467" y="4925432"/>
                </a:lnTo>
                <a:lnTo>
                  <a:pt x="0" y="4925432"/>
                </a:lnTo>
                <a:lnTo>
                  <a:pt x="0" y="0"/>
                </a:lnTo>
                <a:close/>
              </a:path>
            </a:pathLst>
          </a:custGeom>
          <a:blipFill>
            <a:blip r:embed="rId4"/>
            <a:stretch>
              <a:fillRect/>
            </a:stretch>
          </a:blipFill>
        </p:spPr>
        <p:txBody>
          <a:bodyPr/>
          <a:lstStyle/>
          <a:p>
            <a:endParaRPr lang="he-IL"/>
          </a:p>
        </p:txBody>
      </p:sp>
      <p:grpSp>
        <p:nvGrpSpPr>
          <p:cNvPr id="4" name="Group 4"/>
          <p:cNvGrpSpPr/>
          <p:nvPr/>
        </p:nvGrpSpPr>
        <p:grpSpPr>
          <a:xfrm>
            <a:off x="17517868" y="8224062"/>
            <a:ext cx="496925" cy="49692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545454"/>
            </a:solidFill>
          </p:spPr>
          <p:txBody>
            <a:bodyPr/>
            <a:lstStyle/>
            <a:p>
              <a:endParaRPr lang="he-IL"/>
            </a:p>
          </p:txBody>
        </p:sp>
        <p:sp>
          <p:nvSpPr>
            <p:cNvPr id="6" name="TextBox 6"/>
            <p:cNvSpPr txBox="1"/>
            <p:nvPr/>
          </p:nvSpPr>
          <p:spPr>
            <a:xfrm>
              <a:off x="139700" y="82550"/>
              <a:ext cx="533400" cy="590550"/>
            </a:xfrm>
            <a:prstGeom prst="rect">
              <a:avLst/>
            </a:prstGeom>
          </p:spPr>
          <p:txBody>
            <a:bodyPr lIns="50800" tIns="50800" rIns="50800" bIns="50800" rtlCol="0" anchor="ctr"/>
            <a:lstStyle/>
            <a:p>
              <a:pPr algn="ctr">
                <a:lnSpc>
                  <a:spcPts val="3499"/>
                </a:lnSpc>
              </a:pPr>
              <a:endParaRPr/>
            </a:p>
          </p:txBody>
        </p:sp>
      </p:grpSp>
      <p:sp>
        <p:nvSpPr>
          <p:cNvPr id="7" name="TextBox 7"/>
          <p:cNvSpPr txBox="1"/>
          <p:nvPr/>
        </p:nvSpPr>
        <p:spPr>
          <a:xfrm>
            <a:off x="1093076" y="3456228"/>
            <a:ext cx="6620434" cy="1308100"/>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Ovo"/>
                <a:ea typeface="Ovo"/>
                <a:cs typeface="Ovo"/>
                <a:sym typeface="Ovo"/>
              </a:rPr>
              <a:t>These images provide detailed visual information for analysis.</a:t>
            </a:r>
          </a:p>
          <a:p>
            <a:pPr marL="0" lvl="0" indent="0" algn="ctr">
              <a:lnSpc>
                <a:spcPts val="3500"/>
              </a:lnSpc>
              <a:spcBef>
                <a:spcPct val="0"/>
              </a:spcBef>
            </a:pPr>
            <a:endParaRPr lang="en-US" sz="2499" dirty="0">
              <a:solidFill>
                <a:srgbClr val="000000"/>
              </a:solidFill>
              <a:latin typeface="Ovo"/>
              <a:ea typeface="Ovo"/>
              <a:cs typeface="Ovo"/>
              <a:sym typeface="Ovo"/>
            </a:endParaRPr>
          </a:p>
        </p:txBody>
      </p:sp>
      <p:sp>
        <p:nvSpPr>
          <p:cNvPr id="8" name="TextBox 8"/>
          <p:cNvSpPr txBox="1"/>
          <p:nvPr/>
        </p:nvSpPr>
        <p:spPr>
          <a:xfrm>
            <a:off x="914400" y="2781300"/>
            <a:ext cx="6977787" cy="495300"/>
          </a:xfrm>
          <a:prstGeom prst="rect">
            <a:avLst/>
          </a:prstGeom>
        </p:spPr>
        <p:txBody>
          <a:bodyPr lIns="0" tIns="0" rIns="0" bIns="0" rtlCol="0" anchor="t">
            <a:spAutoFit/>
          </a:bodyPr>
          <a:lstStyle/>
          <a:p>
            <a:pPr marL="0" lvl="0" indent="0" algn="ctr">
              <a:lnSpc>
                <a:spcPts val="3840"/>
              </a:lnSpc>
            </a:pPr>
            <a:r>
              <a:rPr lang="en-US" sz="3200" dirty="0">
                <a:solidFill>
                  <a:srgbClr val="A86D3A"/>
                </a:solidFill>
                <a:latin typeface="Ovo"/>
                <a:ea typeface="Ovo"/>
                <a:cs typeface="Ovo"/>
                <a:sym typeface="Ovo"/>
              </a:rPr>
              <a:t>DERMOSCOPIC AND 3D IMAGES</a:t>
            </a:r>
          </a:p>
        </p:txBody>
      </p:sp>
      <p:sp>
        <p:nvSpPr>
          <p:cNvPr id="9" name="TextBox 9"/>
          <p:cNvSpPr txBox="1"/>
          <p:nvPr/>
        </p:nvSpPr>
        <p:spPr>
          <a:xfrm>
            <a:off x="10421213" y="3272216"/>
            <a:ext cx="6977787" cy="1308100"/>
          </a:xfrm>
          <a:prstGeom prst="rect">
            <a:avLst/>
          </a:prstGeom>
        </p:spPr>
        <p:txBody>
          <a:bodyPr lIns="0" tIns="0" rIns="0" bIns="0" rtlCol="0" anchor="t">
            <a:spAutoFit/>
          </a:bodyPr>
          <a:lstStyle/>
          <a:p>
            <a:pPr marL="0" lvl="0" indent="0" algn="ctr">
              <a:lnSpc>
                <a:spcPts val="3499"/>
              </a:lnSpc>
              <a:spcBef>
                <a:spcPct val="0"/>
              </a:spcBef>
            </a:pPr>
            <a:r>
              <a:rPr lang="en-US" sz="2499">
                <a:solidFill>
                  <a:srgbClr val="000000"/>
                </a:solidFill>
                <a:latin typeface="Ovo"/>
                <a:ea typeface="Ovo"/>
                <a:cs typeface="Ovo"/>
                <a:sym typeface="Ovo"/>
              </a:rPr>
              <a:t>Additional data points that accompany the images, such as patient age, gender, and lesion location.</a:t>
            </a:r>
          </a:p>
        </p:txBody>
      </p:sp>
      <p:sp>
        <p:nvSpPr>
          <p:cNvPr id="10" name="TextBox 10"/>
          <p:cNvSpPr txBox="1"/>
          <p:nvPr/>
        </p:nvSpPr>
        <p:spPr>
          <a:xfrm>
            <a:off x="11494794" y="2781300"/>
            <a:ext cx="4830624" cy="495300"/>
          </a:xfrm>
          <a:prstGeom prst="rect">
            <a:avLst/>
          </a:prstGeom>
        </p:spPr>
        <p:txBody>
          <a:bodyPr lIns="0" tIns="0" rIns="0" bIns="0" rtlCol="0" anchor="t">
            <a:spAutoFit/>
          </a:bodyPr>
          <a:lstStyle/>
          <a:p>
            <a:pPr marL="0" lvl="0" indent="0" algn="ctr">
              <a:lnSpc>
                <a:spcPts val="3840"/>
              </a:lnSpc>
            </a:pPr>
            <a:r>
              <a:rPr lang="en-US" sz="3200">
                <a:solidFill>
                  <a:srgbClr val="A86D3A"/>
                </a:solidFill>
                <a:latin typeface="Ovo"/>
                <a:ea typeface="Ovo"/>
                <a:cs typeface="Ovo"/>
                <a:sym typeface="Ovo"/>
              </a:rPr>
              <a:t>METADATA</a:t>
            </a:r>
          </a:p>
        </p:txBody>
      </p:sp>
      <p:sp>
        <p:nvSpPr>
          <p:cNvPr id="11" name="Slide Number Placeholder 10">
            <a:extLst>
              <a:ext uri="{FF2B5EF4-FFF2-40B4-BE49-F238E27FC236}">
                <a16:creationId xmlns:a16="http://schemas.microsoft.com/office/drawing/2014/main" id="{C176411F-F50E-E726-9887-E5438FA0C1BB}"/>
              </a:ext>
            </a:extLst>
          </p:cNvPr>
          <p:cNvSpPr>
            <a:spLocks noGrp="1"/>
          </p:cNvSpPr>
          <p:nvPr>
            <p:ph type="sldNum" sz="quarter" idx="12"/>
          </p:nvPr>
        </p:nvSpPr>
        <p:spPr>
          <a:xfrm>
            <a:off x="16598900" y="9489519"/>
            <a:ext cx="1600200" cy="876301"/>
          </a:xfrm>
        </p:spPr>
        <p:txBody>
          <a:bodyPr/>
          <a:lstStyle/>
          <a:p>
            <a:fld id="{B6F15528-21DE-4FAA-801E-634DDDAF4B2B}" type="slidenum">
              <a:rPr lang="en-US" smtClean="0"/>
              <a:pPr/>
              <a:t>13</a:t>
            </a:fld>
            <a:endParaRPr lang="en-US" dirty="0"/>
          </a:p>
        </p:txBody>
      </p:sp>
      <p:sp>
        <p:nvSpPr>
          <p:cNvPr id="12" name="TextBox 4">
            <a:extLst>
              <a:ext uri="{FF2B5EF4-FFF2-40B4-BE49-F238E27FC236}">
                <a16:creationId xmlns:a16="http://schemas.microsoft.com/office/drawing/2014/main" id="{DBFEC5AC-6820-6052-BB71-669B9EA40D79}"/>
              </a:ext>
            </a:extLst>
          </p:cNvPr>
          <p:cNvSpPr txBox="1"/>
          <p:nvPr/>
        </p:nvSpPr>
        <p:spPr>
          <a:xfrm>
            <a:off x="990600" y="307966"/>
            <a:ext cx="10082937" cy="1846659"/>
          </a:xfrm>
          <a:prstGeom prst="rect">
            <a:avLst/>
          </a:prstGeom>
        </p:spPr>
        <p:txBody>
          <a:bodyPr wrap="square" lIns="0" tIns="0" rIns="0" bIns="0" rtlCol="0" anchor="t">
            <a:spAutoFit/>
          </a:bodyPr>
          <a:lstStyle/>
          <a:p>
            <a:r>
              <a:rPr lang="en-US" sz="7200" dirty="0">
                <a:solidFill>
                  <a:srgbClr val="A86D3A"/>
                </a:solidFill>
                <a:latin typeface="Ovo"/>
                <a:ea typeface="Ovo"/>
                <a:cs typeface="Ovo"/>
                <a:sym typeface="Ovo"/>
              </a:rPr>
              <a:t>Data</a:t>
            </a:r>
            <a:br>
              <a:rPr lang="en-US" sz="6600" dirty="0">
                <a:solidFill>
                  <a:srgbClr val="A86D3A"/>
                </a:solidFill>
                <a:latin typeface="Ovo"/>
                <a:ea typeface="Ovo"/>
                <a:cs typeface="Ovo"/>
                <a:sym typeface="Ovo"/>
              </a:rPr>
            </a:br>
            <a:r>
              <a:rPr lang="en-US" sz="4800" dirty="0">
                <a:solidFill>
                  <a:schemeClr val="accent6">
                    <a:lumMod val="60000"/>
                    <a:lumOff val="40000"/>
                  </a:schemeClr>
                </a:solidFill>
              </a:rPr>
              <a:t>ISIC - Metadata</a:t>
            </a:r>
            <a:endParaRPr lang="en-US" sz="4800" dirty="0">
              <a:solidFill>
                <a:schemeClr val="accent6">
                  <a:lumMod val="60000"/>
                  <a:lumOff val="40000"/>
                </a:schemeClr>
              </a:solidFill>
              <a:sym typeface="Ov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53AF1-5A95-F268-273D-A726C279424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EFE6E0-DB77-5614-83AD-CEE9E3221BF9}"/>
              </a:ext>
            </a:extLst>
          </p:cNvPr>
          <p:cNvSpPr txBox="1"/>
          <p:nvPr/>
        </p:nvSpPr>
        <p:spPr>
          <a:xfrm>
            <a:off x="0" y="3843681"/>
            <a:ext cx="18288000" cy="2780612"/>
          </a:xfrm>
          <a:prstGeom prst="rect">
            <a:avLst/>
          </a:prstGeom>
        </p:spPr>
        <p:txBody>
          <a:bodyPr lIns="0" tIns="0" rIns="0" bIns="0" rtlCol="0" anchor="t">
            <a:spAutoFit/>
          </a:bodyPr>
          <a:lstStyle/>
          <a:p>
            <a:pPr marL="0" lvl="0" indent="0" algn="ctr">
              <a:lnSpc>
                <a:spcPts val="21390"/>
              </a:lnSpc>
            </a:pPr>
            <a:r>
              <a:rPr lang="en-US" sz="19445" dirty="0">
                <a:solidFill>
                  <a:srgbClr val="A86D3A"/>
                </a:solidFill>
                <a:latin typeface="Ovo"/>
                <a:ea typeface="Ovo"/>
                <a:cs typeface="Ovo"/>
                <a:sym typeface="Ovo"/>
              </a:rPr>
              <a:t>EDA</a:t>
            </a:r>
          </a:p>
        </p:txBody>
      </p:sp>
      <p:sp>
        <p:nvSpPr>
          <p:cNvPr id="3" name="Slide Number Placeholder 2">
            <a:extLst>
              <a:ext uri="{FF2B5EF4-FFF2-40B4-BE49-F238E27FC236}">
                <a16:creationId xmlns:a16="http://schemas.microsoft.com/office/drawing/2014/main" id="{27C42EF8-6637-2BBD-63BB-0FF7F3F4CC35}"/>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609600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9992" y="0"/>
            <a:ext cx="6918008" cy="10287000"/>
          </a:xfrm>
          <a:custGeom>
            <a:avLst/>
            <a:gdLst/>
            <a:ahLst/>
            <a:cxnLst/>
            <a:rect l="l" t="t" r="r" b="b"/>
            <a:pathLst>
              <a:path w="6918008" h="10287000">
                <a:moveTo>
                  <a:pt x="0" y="0"/>
                </a:moveTo>
                <a:lnTo>
                  <a:pt x="6918008" y="0"/>
                </a:lnTo>
                <a:lnTo>
                  <a:pt x="6918008" y="10287000"/>
                </a:lnTo>
                <a:lnTo>
                  <a:pt x="0" y="10287000"/>
                </a:lnTo>
                <a:lnTo>
                  <a:pt x="0" y="0"/>
                </a:lnTo>
                <a:close/>
              </a:path>
            </a:pathLst>
          </a:custGeom>
          <a:blipFill>
            <a:blip r:embed="rId3"/>
            <a:stretch>
              <a:fillRect/>
            </a:stretch>
          </a:blipFill>
        </p:spPr>
        <p:txBody>
          <a:bodyPr/>
          <a:lstStyle/>
          <a:p>
            <a:endParaRPr lang="he-IL"/>
          </a:p>
        </p:txBody>
      </p:sp>
      <p:sp>
        <p:nvSpPr>
          <p:cNvPr id="3" name="TextBox 3"/>
          <p:cNvSpPr txBox="1"/>
          <p:nvPr/>
        </p:nvSpPr>
        <p:spPr>
          <a:xfrm>
            <a:off x="533400" y="233488"/>
            <a:ext cx="7801091" cy="1103187"/>
          </a:xfrm>
          <a:prstGeom prst="rect">
            <a:avLst/>
          </a:prstGeom>
        </p:spPr>
        <p:txBody>
          <a:bodyPr lIns="0" tIns="0" rIns="0" bIns="0" rtlCol="0" anchor="t">
            <a:spAutoFit/>
          </a:bodyPr>
          <a:lstStyle/>
          <a:p>
            <a:pPr marL="0" lvl="0" indent="0" algn="l">
              <a:lnSpc>
                <a:spcPts val="8800"/>
              </a:lnSpc>
            </a:pPr>
            <a:r>
              <a:rPr lang="en-US" sz="7200" dirty="0">
                <a:solidFill>
                  <a:srgbClr val="A86D3A"/>
                </a:solidFill>
                <a:latin typeface="Ovo"/>
                <a:ea typeface="Ovo"/>
                <a:cs typeface="Ovo"/>
                <a:sym typeface="Ovo"/>
              </a:rPr>
              <a:t>Data Preparation</a:t>
            </a:r>
          </a:p>
        </p:txBody>
      </p:sp>
      <p:sp>
        <p:nvSpPr>
          <p:cNvPr id="4" name="TextBox 4"/>
          <p:cNvSpPr txBox="1"/>
          <p:nvPr/>
        </p:nvSpPr>
        <p:spPr>
          <a:xfrm>
            <a:off x="212408" y="2390775"/>
            <a:ext cx="11369992" cy="6943725"/>
          </a:xfrm>
          <a:prstGeom prst="rect">
            <a:avLst/>
          </a:prstGeom>
        </p:spPr>
        <p:txBody>
          <a:bodyPr lIns="0" tIns="0" rIns="0" bIns="0" rtlCol="0" anchor="t">
            <a:spAutoFit/>
          </a:bodyPr>
          <a:lstStyle/>
          <a:p>
            <a:pPr algn="l">
              <a:lnSpc>
                <a:spcPts val="4221"/>
              </a:lnSpc>
            </a:pPr>
            <a:r>
              <a:rPr lang="en-US" sz="3518" u="sng">
                <a:solidFill>
                  <a:srgbClr val="A86D3A"/>
                </a:solidFill>
                <a:latin typeface="Ovo"/>
                <a:ea typeface="Ovo"/>
                <a:cs typeface="Ovo"/>
                <a:sym typeface="Ovo"/>
              </a:rPr>
              <a:t>DATA SPLITTING:</a:t>
            </a:r>
            <a:r>
              <a:rPr lang="en-US" sz="3518">
                <a:solidFill>
                  <a:srgbClr val="A86D3A"/>
                </a:solidFill>
                <a:latin typeface="Ovo"/>
                <a:ea typeface="Ovo"/>
                <a:cs typeface="Ovo"/>
                <a:sym typeface="Ovo"/>
              </a:rPr>
              <a:t> </a:t>
            </a:r>
          </a:p>
          <a:p>
            <a:pPr algn="l">
              <a:lnSpc>
                <a:spcPts val="4221"/>
              </a:lnSpc>
            </a:pPr>
            <a:r>
              <a:rPr lang="en-US" sz="3518">
                <a:solidFill>
                  <a:srgbClr val="000000"/>
                </a:solidFill>
                <a:latin typeface="Ovo"/>
                <a:ea typeface="Ovo"/>
                <a:cs typeface="Ovo"/>
                <a:sym typeface="Ovo"/>
              </a:rPr>
              <a:t>THE DATA WAS DIVIDED INTO TRAINING, VALIDATION, AND TEST SETS WHILE PRESERVING THE ORIGINAL CLASS DISTRIBUTION.</a:t>
            </a:r>
          </a:p>
          <a:p>
            <a:pPr algn="l">
              <a:lnSpc>
                <a:spcPts val="4221"/>
              </a:lnSpc>
            </a:pPr>
            <a:endParaRPr lang="en-US" sz="3518">
              <a:solidFill>
                <a:srgbClr val="000000"/>
              </a:solidFill>
              <a:latin typeface="Ovo"/>
              <a:ea typeface="Ovo"/>
              <a:cs typeface="Ovo"/>
              <a:sym typeface="Ovo"/>
            </a:endParaRPr>
          </a:p>
          <a:p>
            <a:pPr algn="l">
              <a:lnSpc>
                <a:spcPts val="4221"/>
              </a:lnSpc>
            </a:pPr>
            <a:r>
              <a:rPr lang="en-US" sz="3518" u="sng">
                <a:solidFill>
                  <a:srgbClr val="A86D3A"/>
                </a:solidFill>
                <a:latin typeface="Ovo"/>
                <a:ea typeface="Ovo"/>
                <a:cs typeface="Ovo"/>
                <a:sym typeface="Ovo"/>
              </a:rPr>
              <a:t>STRUCTURED DATA PREPROCESSING: </a:t>
            </a:r>
          </a:p>
          <a:p>
            <a:pPr algn="l">
              <a:lnSpc>
                <a:spcPts val="4221"/>
              </a:lnSpc>
            </a:pPr>
            <a:r>
              <a:rPr lang="en-US" sz="3518">
                <a:solidFill>
                  <a:srgbClr val="000000"/>
                </a:solidFill>
                <a:latin typeface="Ovo"/>
                <a:ea typeface="Ovo"/>
                <a:cs typeface="Ovo"/>
                <a:sym typeface="Ovo"/>
              </a:rPr>
              <a:t>A PIPELINE WAS BUILT TO HANDLE MISSING VALUES, NORMALIZE NUMERICAL FEATURES, AND HANDLE CATEGORICAL VALUES.</a:t>
            </a:r>
          </a:p>
          <a:p>
            <a:pPr algn="l">
              <a:lnSpc>
                <a:spcPts val="4221"/>
              </a:lnSpc>
            </a:pPr>
            <a:endParaRPr lang="en-US" sz="3518">
              <a:solidFill>
                <a:srgbClr val="000000"/>
              </a:solidFill>
              <a:latin typeface="Ovo"/>
              <a:ea typeface="Ovo"/>
              <a:cs typeface="Ovo"/>
              <a:sym typeface="Ovo"/>
            </a:endParaRPr>
          </a:p>
          <a:p>
            <a:pPr algn="l">
              <a:lnSpc>
                <a:spcPts val="4221"/>
              </a:lnSpc>
            </a:pPr>
            <a:r>
              <a:rPr lang="en-US" sz="3518" u="sng">
                <a:solidFill>
                  <a:srgbClr val="A86D3A"/>
                </a:solidFill>
                <a:latin typeface="Ovo"/>
                <a:ea typeface="Ovo"/>
                <a:cs typeface="Ovo"/>
                <a:sym typeface="Ovo"/>
              </a:rPr>
              <a:t>IMAGE PROCESSING:</a:t>
            </a:r>
            <a:r>
              <a:rPr lang="en-US" sz="3518">
                <a:solidFill>
                  <a:srgbClr val="A86D3A"/>
                </a:solidFill>
                <a:latin typeface="Ovo"/>
                <a:ea typeface="Ovo"/>
                <a:cs typeface="Ovo"/>
                <a:sym typeface="Ovo"/>
              </a:rPr>
              <a:t> </a:t>
            </a:r>
          </a:p>
          <a:p>
            <a:pPr algn="l">
              <a:lnSpc>
                <a:spcPts val="4221"/>
              </a:lnSpc>
            </a:pPr>
            <a:r>
              <a:rPr lang="en-US" sz="3518">
                <a:solidFill>
                  <a:srgbClr val="000000"/>
                </a:solidFill>
                <a:latin typeface="Ovo"/>
                <a:ea typeface="Ovo"/>
                <a:cs typeface="Ovo"/>
                <a:sym typeface="Ovo"/>
              </a:rPr>
              <a:t>ALL IMAGES WERE STANDARDIZED TO A UNIFORM SIZE AND THEIR PIXEL VALUES WERE NORMALIZED.</a:t>
            </a:r>
          </a:p>
        </p:txBody>
      </p:sp>
      <p:sp>
        <p:nvSpPr>
          <p:cNvPr id="5" name="Slide Number Placeholder 4">
            <a:extLst>
              <a:ext uri="{FF2B5EF4-FFF2-40B4-BE49-F238E27FC236}">
                <a16:creationId xmlns:a16="http://schemas.microsoft.com/office/drawing/2014/main" id="{E0D2F05A-E3BA-3DC6-238A-00E19F0417D0}"/>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03376" y="3771900"/>
            <a:ext cx="10888946" cy="6324600"/>
          </a:xfrm>
          <a:custGeom>
            <a:avLst/>
            <a:gdLst/>
            <a:ahLst/>
            <a:cxnLst/>
            <a:rect l="l" t="t" r="r" b="b"/>
            <a:pathLst>
              <a:path w="10888946" h="6723924">
                <a:moveTo>
                  <a:pt x="0" y="0"/>
                </a:moveTo>
                <a:lnTo>
                  <a:pt x="10888946" y="0"/>
                </a:lnTo>
                <a:lnTo>
                  <a:pt x="10888946" y="6723924"/>
                </a:lnTo>
                <a:lnTo>
                  <a:pt x="0" y="6723924"/>
                </a:lnTo>
                <a:lnTo>
                  <a:pt x="0" y="0"/>
                </a:lnTo>
                <a:close/>
              </a:path>
            </a:pathLst>
          </a:custGeom>
          <a:blipFill>
            <a:blip r:embed="rId3"/>
            <a:stretch>
              <a:fillRect b="-6314"/>
            </a:stretch>
          </a:blipFill>
        </p:spPr>
        <p:txBody>
          <a:bodyPr/>
          <a:lstStyle/>
          <a:p>
            <a:endParaRPr lang="he-IL"/>
          </a:p>
        </p:txBody>
      </p:sp>
      <p:sp>
        <p:nvSpPr>
          <p:cNvPr id="3" name="TextBox 3"/>
          <p:cNvSpPr txBox="1"/>
          <p:nvPr/>
        </p:nvSpPr>
        <p:spPr>
          <a:xfrm>
            <a:off x="440267" y="266700"/>
            <a:ext cx="14541357" cy="1103187"/>
          </a:xfrm>
          <a:prstGeom prst="rect">
            <a:avLst/>
          </a:prstGeom>
        </p:spPr>
        <p:txBody>
          <a:bodyPr lIns="0" tIns="0" rIns="0" bIns="0" rtlCol="0" anchor="t">
            <a:spAutoFit/>
          </a:bodyPr>
          <a:lstStyle/>
          <a:p>
            <a:pPr marL="0" lvl="0" indent="0" algn="l">
              <a:lnSpc>
                <a:spcPts val="8800"/>
              </a:lnSpc>
            </a:pPr>
            <a:r>
              <a:rPr lang="en-US" sz="7200" dirty="0">
                <a:solidFill>
                  <a:srgbClr val="A86D3A"/>
                </a:solidFill>
                <a:latin typeface="Ovo"/>
                <a:ea typeface="Ovo"/>
                <a:cs typeface="Ovo"/>
                <a:sym typeface="Ovo"/>
              </a:rPr>
              <a:t>Building a Comparative Baseline</a:t>
            </a:r>
          </a:p>
        </p:txBody>
      </p:sp>
      <p:sp>
        <p:nvSpPr>
          <p:cNvPr id="4" name="TextBox 4"/>
          <p:cNvSpPr txBox="1"/>
          <p:nvPr/>
        </p:nvSpPr>
        <p:spPr>
          <a:xfrm>
            <a:off x="457200" y="1866900"/>
            <a:ext cx="18288000" cy="1732847"/>
          </a:xfrm>
          <a:prstGeom prst="rect">
            <a:avLst/>
          </a:prstGeom>
        </p:spPr>
        <p:txBody>
          <a:bodyPr lIns="0" tIns="0" rIns="0" bIns="0" rtlCol="0" anchor="t">
            <a:spAutoFit/>
          </a:bodyPr>
          <a:lstStyle/>
          <a:p>
            <a:pPr>
              <a:lnSpc>
                <a:spcPts val="4499"/>
              </a:lnSpc>
              <a:spcBef>
                <a:spcPct val="0"/>
              </a:spcBef>
            </a:pPr>
            <a:r>
              <a:rPr lang="en-US" sz="4090" dirty="0">
                <a:solidFill>
                  <a:srgbClr val="000000"/>
                </a:solidFill>
                <a:latin typeface="Ovo"/>
                <a:ea typeface="Ovo"/>
                <a:cs typeface="Ovo"/>
                <a:sym typeface="Ovo"/>
              </a:rPr>
              <a:t>To rigorously evaluate our main model, a comparative methodology was adopted. Three distinct baseline models were developed to establish performance benchmarks and isolate the contribution of each data modality.</a:t>
            </a:r>
          </a:p>
        </p:txBody>
      </p:sp>
      <p:sp>
        <p:nvSpPr>
          <p:cNvPr id="5" name="Slide Number Placeholder 4">
            <a:extLst>
              <a:ext uri="{FF2B5EF4-FFF2-40B4-BE49-F238E27FC236}">
                <a16:creationId xmlns:a16="http://schemas.microsoft.com/office/drawing/2014/main" id="{2272C0AD-11AA-DF1C-B374-FBC1A21F3AF0}"/>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600" y="2019300"/>
            <a:ext cx="16947513" cy="7698564"/>
          </a:xfrm>
          <a:custGeom>
            <a:avLst/>
            <a:gdLst/>
            <a:ahLst/>
            <a:cxnLst/>
            <a:rect l="l" t="t" r="r" b="b"/>
            <a:pathLst>
              <a:path w="17435826" h="8042275">
                <a:moveTo>
                  <a:pt x="0" y="0"/>
                </a:moveTo>
                <a:lnTo>
                  <a:pt x="17435826" y="0"/>
                </a:lnTo>
                <a:lnTo>
                  <a:pt x="17435826" y="8042275"/>
                </a:lnTo>
                <a:lnTo>
                  <a:pt x="0" y="8042275"/>
                </a:lnTo>
                <a:lnTo>
                  <a:pt x="0" y="0"/>
                </a:lnTo>
                <a:close/>
              </a:path>
            </a:pathLst>
          </a:custGeom>
          <a:blipFill>
            <a:blip r:embed="rId3"/>
            <a:stretch>
              <a:fillRect/>
            </a:stretch>
          </a:blipFill>
        </p:spPr>
        <p:txBody>
          <a:bodyPr/>
          <a:lstStyle/>
          <a:p>
            <a:endParaRPr lang="he-IL"/>
          </a:p>
        </p:txBody>
      </p:sp>
      <p:sp>
        <p:nvSpPr>
          <p:cNvPr id="3" name="TextBox 3"/>
          <p:cNvSpPr txBox="1"/>
          <p:nvPr/>
        </p:nvSpPr>
        <p:spPr>
          <a:xfrm>
            <a:off x="609600" y="266700"/>
            <a:ext cx="11401006" cy="1103187"/>
          </a:xfrm>
          <a:prstGeom prst="rect">
            <a:avLst/>
          </a:prstGeom>
        </p:spPr>
        <p:txBody>
          <a:bodyPr lIns="0" tIns="0" rIns="0" bIns="0" rtlCol="0" anchor="t">
            <a:spAutoFit/>
          </a:bodyPr>
          <a:lstStyle/>
          <a:p>
            <a:pPr marL="0" lvl="0" indent="0" algn="l">
              <a:lnSpc>
                <a:spcPts val="8800"/>
              </a:lnSpc>
            </a:pPr>
            <a:r>
              <a:rPr lang="en-US" sz="7200" dirty="0">
                <a:solidFill>
                  <a:srgbClr val="A86D3A"/>
                </a:solidFill>
                <a:latin typeface="Ovo"/>
                <a:ea typeface="Ovo"/>
                <a:cs typeface="Ovo"/>
                <a:sym typeface="Ovo"/>
              </a:rPr>
              <a:t>Main Model Architecture</a:t>
            </a:r>
          </a:p>
        </p:txBody>
      </p:sp>
      <p:sp>
        <p:nvSpPr>
          <p:cNvPr id="4" name="Slide Number Placeholder 3">
            <a:extLst>
              <a:ext uri="{FF2B5EF4-FFF2-40B4-BE49-F238E27FC236}">
                <a16:creationId xmlns:a16="http://schemas.microsoft.com/office/drawing/2014/main" id="{486BF5EF-2627-1104-9A8B-DAEFC932C98E}"/>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78624" y="3917295"/>
            <a:ext cx="10330751" cy="6286500"/>
          </a:xfrm>
          <a:custGeom>
            <a:avLst/>
            <a:gdLst/>
            <a:ahLst/>
            <a:cxnLst/>
            <a:rect l="l" t="t" r="r" b="b"/>
            <a:pathLst>
              <a:path w="10603102" h="6640192">
                <a:moveTo>
                  <a:pt x="0" y="0"/>
                </a:moveTo>
                <a:lnTo>
                  <a:pt x="10603102" y="0"/>
                </a:lnTo>
                <a:lnTo>
                  <a:pt x="10603102" y="6640192"/>
                </a:lnTo>
                <a:lnTo>
                  <a:pt x="0" y="6640192"/>
                </a:lnTo>
                <a:lnTo>
                  <a:pt x="0" y="0"/>
                </a:lnTo>
                <a:close/>
              </a:path>
            </a:pathLst>
          </a:custGeom>
          <a:blipFill>
            <a:blip r:embed="rId3"/>
            <a:stretch>
              <a:fillRect/>
            </a:stretch>
          </a:blipFill>
        </p:spPr>
        <p:txBody>
          <a:bodyPr/>
          <a:lstStyle/>
          <a:p>
            <a:endParaRPr lang="he-IL"/>
          </a:p>
        </p:txBody>
      </p:sp>
      <p:sp>
        <p:nvSpPr>
          <p:cNvPr id="3" name="TextBox 3"/>
          <p:cNvSpPr txBox="1"/>
          <p:nvPr/>
        </p:nvSpPr>
        <p:spPr>
          <a:xfrm>
            <a:off x="457200" y="83205"/>
            <a:ext cx="15385979" cy="1103187"/>
          </a:xfrm>
          <a:prstGeom prst="rect">
            <a:avLst/>
          </a:prstGeom>
        </p:spPr>
        <p:txBody>
          <a:bodyPr lIns="0" tIns="0" rIns="0" bIns="0" rtlCol="0" anchor="t">
            <a:spAutoFit/>
          </a:bodyPr>
          <a:lstStyle/>
          <a:p>
            <a:pPr marL="0" lvl="0" indent="0" algn="l">
              <a:lnSpc>
                <a:spcPts val="8800"/>
              </a:lnSpc>
            </a:pPr>
            <a:r>
              <a:rPr lang="en-US" sz="7200" dirty="0">
                <a:solidFill>
                  <a:srgbClr val="A86D3A"/>
                </a:solidFill>
                <a:latin typeface="Ovo"/>
                <a:ea typeface="Ovo"/>
                <a:cs typeface="Ovo"/>
                <a:sym typeface="Ovo"/>
              </a:rPr>
              <a:t>Learning from Combined Features</a:t>
            </a:r>
          </a:p>
        </p:txBody>
      </p:sp>
      <p:sp>
        <p:nvSpPr>
          <p:cNvPr id="4" name="TextBox 4"/>
          <p:cNvSpPr txBox="1"/>
          <p:nvPr/>
        </p:nvSpPr>
        <p:spPr>
          <a:xfrm>
            <a:off x="152400" y="1385772"/>
            <a:ext cx="18288000" cy="2309928"/>
          </a:xfrm>
          <a:prstGeom prst="rect">
            <a:avLst/>
          </a:prstGeom>
        </p:spPr>
        <p:txBody>
          <a:bodyPr lIns="0" tIns="0" rIns="0" bIns="0" rtlCol="0" anchor="t">
            <a:spAutoFit/>
          </a:bodyPr>
          <a:lstStyle/>
          <a:p>
            <a:pPr>
              <a:lnSpc>
                <a:spcPts val="4499"/>
              </a:lnSpc>
              <a:spcBef>
                <a:spcPct val="0"/>
              </a:spcBef>
            </a:pPr>
            <a:r>
              <a:rPr lang="en-US" sz="4090" dirty="0">
                <a:solidFill>
                  <a:srgbClr val="000000"/>
                </a:solidFill>
                <a:latin typeface="Ovo"/>
                <a:ea typeface="Ovo"/>
                <a:cs typeface="Ovo"/>
                <a:sym typeface="Ovo"/>
              </a:rPr>
              <a:t>By combining visual features with structured data, the model learns complex patterns that are not apparent from a single data type. This integrated structure allows the training error to propagate back to both branches, enabling each one to learn and adapt in the context of the complete data picture.</a:t>
            </a:r>
          </a:p>
        </p:txBody>
      </p:sp>
      <p:sp>
        <p:nvSpPr>
          <p:cNvPr id="5" name="Slide Number Placeholder 4">
            <a:extLst>
              <a:ext uri="{FF2B5EF4-FFF2-40B4-BE49-F238E27FC236}">
                <a16:creationId xmlns:a16="http://schemas.microsoft.com/office/drawing/2014/main" id="{D54A62FC-F9DA-74DB-9212-6D40E1F3B5ED}"/>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1221" y="382713"/>
            <a:ext cx="15385979" cy="1103187"/>
          </a:xfrm>
          <a:prstGeom prst="rect">
            <a:avLst/>
          </a:prstGeom>
        </p:spPr>
        <p:txBody>
          <a:bodyPr lIns="0" tIns="0" rIns="0" bIns="0" rtlCol="0" anchor="t">
            <a:spAutoFit/>
          </a:bodyPr>
          <a:lstStyle/>
          <a:p>
            <a:pPr marL="0" lvl="0" indent="0" algn="l">
              <a:lnSpc>
                <a:spcPts val="8800"/>
              </a:lnSpc>
            </a:pPr>
            <a:r>
              <a:rPr lang="en-US" sz="7200" dirty="0">
                <a:solidFill>
                  <a:srgbClr val="A86D3A"/>
                </a:solidFill>
                <a:latin typeface="Ovo"/>
                <a:ea typeface="Ovo"/>
                <a:cs typeface="Ovo"/>
                <a:sym typeface="Ovo"/>
              </a:rPr>
              <a:t>Advanced Training Strategy</a:t>
            </a:r>
          </a:p>
        </p:txBody>
      </p:sp>
      <p:sp>
        <p:nvSpPr>
          <p:cNvPr id="3" name="TextBox 3"/>
          <p:cNvSpPr txBox="1"/>
          <p:nvPr/>
        </p:nvSpPr>
        <p:spPr>
          <a:xfrm>
            <a:off x="338667" y="2243583"/>
            <a:ext cx="12462933" cy="7471917"/>
          </a:xfrm>
          <a:prstGeom prst="rect">
            <a:avLst/>
          </a:prstGeom>
        </p:spPr>
        <p:txBody>
          <a:bodyPr wrap="square" lIns="0" tIns="0" rIns="0" bIns="0" rtlCol="0" anchor="t">
            <a:spAutoFit/>
          </a:bodyPr>
          <a:lstStyle/>
          <a:p>
            <a:pPr algn="l">
              <a:lnSpc>
                <a:spcPts val="4499"/>
              </a:lnSpc>
              <a:spcBef>
                <a:spcPct val="0"/>
              </a:spcBef>
            </a:pPr>
            <a:r>
              <a:rPr lang="en-US" sz="3200" u="sng" dirty="0">
                <a:solidFill>
                  <a:srgbClr val="A86D3A"/>
                </a:solidFill>
                <a:latin typeface="Ovo"/>
                <a:ea typeface="Ovo"/>
                <a:cs typeface="Ovo"/>
                <a:sym typeface="Ovo"/>
              </a:rPr>
              <a:t>Class Weights</a:t>
            </a:r>
          </a:p>
          <a:p>
            <a:pPr algn="l">
              <a:lnSpc>
                <a:spcPts val="4499"/>
              </a:lnSpc>
              <a:spcBef>
                <a:spcPct val="0"/>
              </a:spcBef>
            </a:pPr>
            <a:r>
              <a:rPr lang="en-US" sz="3200" dirty="0">
                <a:solidFill>
                  <a:srgbClr val="000000"/>
                </a:solidFill>
                <a:latin typeface="Ovo"/>
                <a:ea typeface="Ovo"/>
                <a:cs typeface="Ovo"/>
                <a:sym typeface="Ovo"/>
              </a:rPr>
              <a:t>To address the severe data imbalance and improve detection of cancer cases, weights were added to the loss calculation to focus learning on the rare class.</a:t>
            </a:r>
          </a:p>
          <a:p>
            <a:pPr algn="l">
              <a:lnSpc>
                <a:spcPts val="4499"/>
              </a:lnSpc>
              <a:spcBef>
                <a:spcPct val="0"/>
              </a:spcBef>
            </a:pPr>
            <a:r>
              <a:rPr lang="en-US" sz="3200" u="sng" dirty="0">
                <a:solidFill>
                  <a:srgbClr val="A86D3A"/>
                </a:solidFill>
                <a:latin typeface="Ovo"/>
                <a:ea typeface="Ovo"/>
                <a:cs typeface="Ovo"/>
                <a:sym typeface="Ovo"/>
              </a:rPr>
              <a:t>Dropout</a:t>
            </a:r>
          </a:p>
          <a:p>
            <a:pPr algn="l">
              <a:lnSpc>
                <a:spcPts val="4499"/>
              </a:lnSpc>
              <a:spcBef>
                <a:spcPct val="0"/>
              </a:spcBef>
            </a:pPr>
            <a:r>
              <a:rPr lang="en-US" sz="3200" dirty="0">
                <a:solidFill>
                  <a:srgbClr val="000000"/>
                </a:solidFill>
                <a:latin typeface="Ovo"/>
                <a:ea typeface="Ovo"/>
                <a:cs typeface="Ovo"/>
                <a:sym typeface="Ovo"/>
              </a:rPr>
              <a:t>The use of high class weights can increase the risk of overfitting. Therefore, Dropout rates of 0.3-0.5 were used to mitigate this.</a:t>
            </a:r>
          </a:p>
          <a:p>
            <a:pPr algn="l">
              <a:lnSpc>
                <a:spcPts val="4499"/>
              </a:lnSpc>
              <a:spcBef>
                <a:spcPct val="0"/>
              </a:spcBef>
            </a:pPr>
            <a:r>
              <a:rPr lang="en-US" sz="3200" u="sng" dirty="0">
                <a:solidFill>
                  <a:srgbClr val="A86D3A"/>
                </a:solidFill>
                <a:latin typeface="Ovo"/>
                <a:ea typeface="Ovo"/>
                <a:cs typeface="Ovo"/>
                <a:sym typeface="Ovo"/>
              </a:rPr>
              <a:t>Early Stopping</a:t>
            </a:r>
          </a:p>
          <a:p>
            <a:pPr algn="l">
              <a:lnSpc>
                <a:spcPts val="4499"/>
              </a:lnSpc>
              <a:spcBef>
                <a:spcPct val="0"/>
              </a:spcBef>
            </a:pPr>
            <a:r>
              <a:rPr lang="en-US" sz="3200" dirty="0">
                <a:solidFill>
                  <a:srgbClr val="000000"/>
                </a:solidFill>
                <a:latin typeface="Ovo"/>
                <a:ea typeface="Ovo"/>
                <a:cs typeface="Ovo"/>
                <a:sym typeface="Ovo"/>
              </a:rPr>
              <a:t>Prevents overfitting by stopping training when validation AUC no longer improves, restoring the best model.</a:t>
            </a:r>
          </a:p>
          <a:p>
            <a:pPr algn="l">
              <a:lnSpc>
                <a:spcPts val="4499"/>
              </a:lnSpc>
              <a:spcBef>
                <a:spcPct val="0"/>
              </a:spcBef>
            </a:pPr>
            <a:r>
              <a:rPr lang="en-US" sz="3200" u="sng" dirty="0">
                <a:solidFill>
                  <a:srgbClr val="A86D3A"/>
                </a:solidFill>
                <a:latin typeface="Ovo"/>
                <a:sym typeface="Ovo"/>
              </a:rPr>
              <a:t>Threshold Optimization</a:t>
            </a:r>
            <a:br>
              <a:rPr lang="en-US" sz="3200" u="sng" dirty="0">
                <a:solidFill>
                  <a:srgbClr val="A86D3A"/>
                </a:solidFill>
                <a:latin typeface="Ovo"/>
                <a:sym typeface="Ovo"/>
              </a:rPr>
            </a:br>
            <a:r>
              <a:rPr lang="en-US" sz="3200" dirty="0">
                <a:solidFill>
                  <a:srgbClr val="000000"/>
                </a:solidFill>
                <a:latin typeface="Ovo"/>
                <a:ea typeface="Ovo"/>
                <a:cs typeface="Ovo"/>
                <a:sym typeface="Ovo"/>
              </a:rPr>
              <a:t> Optimizes the final decision boundary post-training to maximize Balanced Accuracy.</a:t>
            </a:r>
          </a:p>
        </p:txBody>
      </p:sp>
      <p:sp>
        <p:nvSpPr>
          <p:cNvPr id="4" name="Freeform 4"/>
          <p:cNvSpPr/>
          <p:nvPr/>
        </p:nvSpPr>
        <p:spPr>
          <a:xfrm>
            <a:off x="12202957" y="4262966"/>
            <a:ext cx="6051176" cy="5143500"/>
          </a:xfrm>
          <a:custGeom>
            <a:avLst/>
            <a:gdLst/>
            <a:ahLst/>
            <a:cxnLst/>
            <a:rect l="l" t="t" r="r" b="b"/>
            <a:pathLst>
              <a:path w="6051176" h="5143500">
                <a:moveTo>
                  <a:pt x="0" y="0"/>
                </a:moveTo>
                <a:lnTo>
                  <a:pt x="6051176" y="0"/>
                </a:lnTo>
                <a:lnTo>
                  <a:pt x="6051176" y="5143500"/>
                </a:lnTo>
                <a:lnTo>
                  <a:pt x="0" y="5143500"/>
                </a:lnTo>
                <a:lnTo>
                  <a:pt x="0" y="0"/>
                </a:lnTo>
                <a:close/>
              </a:path>
            </a:pathLst>
          </a:custGeom>
          <a:blipFill>
            <a:blip r:embed="rId3"/>
            <a:stretch>
              <a:fillRect/>
            </a:stretch>
          </a:blipFill>
        </p:spPr>
        <p:txBody>
          <a:bodyPr/>
          <a:lstStyle/>
          <a:p>
            <a:endParaRPr lang="he-IL"/>
          </a:p>
        </p:txBody>
      </p:sp>
      <p:sp>
        <p:nvSpPr>
          <p:cNvPr id="5" name="Slide Number Placeholder 4">
            <a:extLst>
              <a:ext uri="{FF2B5EF4-FFF2-40B4-BE49-F238E27FC236}">
                <a16:creationId xmlns:a16="http://schemas.microsoft.com/office/drawing/2014/main" id="{8FBEBC16-E1A2-9869-4398-81F4FDFF5904}"/>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64916" y="3829050"/>
            <a:ext cx="12758167" cy="6267450"/>
          </a:xfrm>
          <a:custGeom>
            <a:avLst/>
            <a:gdLst/>
            <a:ahLst/>
            <a:cxnLst/>
            <a:rect l="l" t="t" r="r" b="b"/>
            <a:pathLst>
              <a:path w="12758167" h="6267450">
                <a:moveTo>
                  <a:pt x="0" y="0"/>
                </a:moveTo>
                <a:lnTo>
                  <a:pt x="12758168" y="0"/>
                </a:lnTo>
                <a:lnTo>
                  <a:pt x="12758168" y="6267450"/>
                </a:lnTo>
                <a:lnTo>
                  <a:pt x="0" y="6267450"/>
                </a:lnTo>
                <a:lnTo>
                  <a:pt x="0" y="0"/>
                </a:lnTo>
                <a:close/>
              </a:path>
            </a:pathLst>
          </a:custGeom>
          <a:blipFill>
            <a:blip r:embed="rId3"/>
            <a:stretch>
              <a:fillRect/>
            </a:stretch>
          </a:blipFill>
        </p:spPr>
        <p:txBody>
          <a:bodyPr/>
          <a:lstStyle/>
          <a:p>
            <a:endParaRPr lang="he-IL"/>
          </a:p>
        </p:txBody>
      </p:sp>
      <p:sp>
        <p:nvSpPr>
          <p:cNvPr id="3" name="TextBox 3"/>
          <p:cNvSpPr txBox="1"/>
          <p:nvPr/>
        </p:nvSpPr>
        <p:spPr>
          <a:xfrm>
            <a:off x="342899" y="2024435"/>
            <a:ext cx="17602200" cy="1588127"/>
          </a:xfrm>
          <a:prstGeom prst="rect">
            <a:avLst/>
          </a:prstGeom>
        </p:spPr>
        <p:txBody>
          <a:bodyPr wrap="square" lIns="0" tIns="0" rIns="0" bIns="0" rtlCol="0" anchor="t">
            <a:spAutoFit/>
          </a:bodyPr>
          <a:lstStyle/>
          <a:p>
            <a:pPr algn="ctr">
              <a:lnSpc>
                <a:spcPts val="4199"/>
              </a:lnSpc>
              <a:spcBef>
                <a:spcPct val="0"/>
              </a:spcBef>
            </a:pPr>
            <a:r>
              <a:rPr lang="en-US" sz="2999" dirty="0">
                <a:solidFill>
                  <a:srgbClr val="000000"/>
                </a:solidFill>
                <a:latin typeface="Ovo"/>
                <a:ea typeface="Ovo"/>
                <a:cs typeface="Ovo"/>
                <a:sym typeface="Ovo"/>
              </a:rPr>
              <a:t>Skin cancer is one of the most common cancers globally, with millions of new cases diagnosed every year.</a:t>
            </a:r>
          </a:p>
          <a:p>
            <a:pPr algn="ctr">
              <a:lnSpc>
                <a:spcPts val="4199"/>
              </a:lnSpc>
              <a:spcBef>
                <a:spcPct val="0"/>
              </a:spcBef>
            </a:pPr>
            <a:r>
              <a:rPr lang="en-US" sz="2999" dirty="0">
                <a:solidFill>
                  <a:srgbClr val="000000"/>
                </a:solidFill>
                <a:latin typeface="Ovo"/>
                <a:ea typeface="Ovo"/>
                <a:cs typeface="Ovo"/>
                <a:sym typeface="Ovo"/>
              </a:rPr>
              <a:t>melanoma stands out as the most dangerous form, capable of being life-threatening if not detected early.</a:t>
            </a:r>
          </a:p>
          <a:p>
            <a:pPr marL="0" lvl="0" indent="0" algn="ctr">
              <a:lnSpc>
                <a:spcPts val="4199"/>
              </a:lnSpc>
              <a:spcBef>
                <a:spcPct val="0"/>
              </a:spcBef>
            </a:pPr>
            <a:r>
              <a:rPr lang="en-US" sz="2999" dirty="0">
                <a:solidFill>
                  <a:srgbClr val="000000"/>
                </a:solidFill>
                <a:latin typeface="Ovo"/>
                <a:ea typeface="Ovo"/>
                <a:cs typeface="Ovo"/>
                <a:sym typeface="Ovo"/>
              </a:rPr>
              <a:t>more than 350,000 cases of melanoma were detected worldwide last year.</a:t>
            </a:r>
          </a:p>
        </p:txBody>
      </p:sp>
      <p:sp>
        <p:nvSpPr>
          <p:cNvPr id="4" name="TextBox 4"/>
          <p:cNvSpPr txBox="1"/>
          <p:nvPr/>
        </p:nvSpPr>
        <p:spPr>
          <a:xfrm>
            <a:off x="990600" y="290825"/>
            <a:ext cx="10082937" cy="1754326"/>
          </a:xfrm>
          <a:prstGeom prst="rect">
            <a:avLst/>
          </a:prstGeom>
        </p:spPr>
        <p:txBody>
          <a:bodyPr wrap="square" lIns="0" tIns="0" rIns="0" bIns="0" rtlCol="0" anchor="t">
            <a:spAutoFit/>
          </a:bodyPr>
          <a:lstStyle/>
          <a:p>
            <a:r>
              <a:rPr lang="en-US" sz="6600" dirty="0">
                <a:solidFill>
                  <a:srgbClr val="A86D3A"/>
                </a:solidFill>
                <a:latin typeface="Ovo"/>
                <a:ea typeface="Ovo"/>
                <a:cs typeface="Ovo"/>
                <a:sym typeface="Ovo"/>
              </a:rPr>
              <a:t>The Problem</a:t>
            </a:r>
            <a:br>
              <a:rPr lang="en-US" sz="6600" dirty="0">
                <a:solidFill>
                  <a:srgbClr val="A86D3A"/>
                </a:solidFill>
                <a:latin typeface="Ovo"/>
                <a:ea typeface="Ovo"/>
                <a:cs typeface="Ovo"/>
                <a:sym typeface="Ovo"/>
              </a:rPr>
            </a:br>
            <a:r>
              <a:rPr lang="en-US" sz="4800" dirty="0">
                <a:solidFill>
                  <a:schemeClr val="accent6">
                    <a:lumMod val="60000"/>
                    <a:lumOff val="40000"/>
                  </a:schemeClr>
                </a:solidFill>
                <a:latin typeface="Ovo"/>
                <a:ea typeface="Ovo"/>
                <a:cs typeface="Ovo"/>
                <a:sym typeface="Ovo"/>
              </a:rPr>
              <a:t>CASES</a:t>
            </a:r>
          </a:p>
        </p:txBody>
      </p:sp>
      <p:sp>
        <p:nvSpPr>
          <p:cNvPr id="5" name="Slide Number Placeholder 4">
            <a:extLst>
              <a:ext uri="{FF2B5EF4-FFF2-40B4-BE49-F238E27FC236}">
                <a16:creationId xmlns:a16="http://schemas.microsoft.com/office/drawing/2014/main" id="{EFED132F-3DEE-940F-7CED-E60E3AD11251}"/>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74620"/>
            <a:ext cx="18288000" cy="4937760"/>
          </a:xfrm>
          <a:custGeom>
            <a:avLst/>
            <a:gdLst/>
            <a:ahLst/>
            <a:cxnLst/>
            <a:rect l="l" t="t" r="r" b="b"/>
            <a:pathLst>
              <a:path w="18288000" h="4937760">
                <a:moveTo>
                  <a:pt x="0" y="0"/>
                </a:moveTo>
                <a:lnTo>
                  <a:pt x="18288000" y="0"/>
                </a:lnTo>
                <a:lnTo>
                  <a:pt x="18288000" y="4937760"/>
                </a:lnTo>
                <a:lnTo>
                  <a:pt x="0" y="4937760"/>
                </a:lnTo>
                <a:lnTo>
                  <a:pt x="0" y="0"/>
                </a:lnTo>
                <a:close/>
              </a:path>
            </a:pathLst>
          </a:custGeom>
          <a:blipFill>
            <a:blip r:embed="rId3"/>
            <a:stretch>
              <a:fillRect/>
            </a:stretch>
          </a:blipFill>
        </p:spPr>
        <p:txBody>
          <a:bodyPr/>
          <a:lstStyle/>
          <a:p>
            <a:endParaRPr lang="he-IL"/>
          </a:p>
        </p:txBody>
      </p:sp>
      <p:sp>
        <p:nvSpPr>
          <p:cNvPr id="3" name="TextBox 3"/>
          <p:cNvSpPr txBox="1"/>
          <p:nvPr/>
        </p:nvSpPr>
        <p:spPr>
          <a:xfrm>
            <a:off x="-228600" y="571500"/>
            <a:ext cx="4724400" cy="1103187"/>
          </a:xfrm>
          <a:prstGeom prst="rect">
            <a:avLst/>
          </a:prstGeom>
        </p:spPr>
        <p:txBody>
          <a:bodyPr wrap="square" lIns="0" tIns="0" rIns="0" bIns="0" rtlCol="0" anchor="t">
            <a:spAutoFit/>
          </a:bodyPr>
          <a:lstStyle/>
          <a:p>
            <a:pPr marL="0" lvl="0" indent="0" algn="ctr">
              <a:lnSpc>
                <a:spcPts val="8800"/>
              </a:lnSpc>
            </a:pPr>
            <a:r>
              <a:rPr lang="en-US" sz="7200" dirty="0">
                <a:solidFill>
                  <a:srgbClr val="A86D3A"/>
                </a:solidFill>
                <a:latin typeface="Ovo"/>
                <a:ea typeface="Ovo"/>
                <a:cs typeface="Ovo"/>
                <a:sym typeface="Ovo"/>
              </a:rPr>
              <a:t>Results</a:t>
            </a:r>
            <a:endParaRPr lang="en-US" sz="8000" dirty="0">
              <a:solidFill>
                <a:srgbClr val="A86D3A"/>
              </a:solidFill>
              <a:latin typeface="Ovo"/>
              <a:ea typeface="Ovo"/>
              <a:cs typeface="Ovo"/>
              <a:sym typeface="Ovo"/>
            </a:endParaRPr>
          </a:p>
        </p:txBody>
      </p:sp>
      <p:sp>
        <p:nvSpPr>
          <p:cNvPr id="4" name="Slide Number Placeholder 3">
            <a:extLst>
              <a:ext uri="{FF2B5EF4-FFF2-40B4-BE49-F238E27FC236}">
                <a16:creationId xmlns:a16="http://schemas.microsoft.com/office/drawing/2014/main" id="{65684299-B064-13C5-71F5-A8317F99A507}"/>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709" y="4493005"/>
            <a:ext cx="8148091" cy="4023120"/>
          </a:xfrm>
          <a:custGeom>
            <a:avLst/>
            <a:gdLst/>
            <a:ahLst/>
            <a:cxnLst/>
            <a:rect l="l" t="t" r="r" b="b"/>
            <a:pathLst>
              <a:path w="8148091" h="4023120">
                <a:moveTo>
                  <a:pt x="0" y="0"/>
                </a:moveTo>
                <a:lnTo>
                  <a:pt x="8148091" y="0"/>
                </a:lnTo>
                <a:lnTo>
                  <a:pt x="8148091" y="4023120"/>
                </a:lnTo>
                <a:lnTo>
                  <a:pt x="0" y="4023120"/>
                </a:lnTo>
                <a:lnTo>
                  <a:pt x="0" y="0"/>
                </a:lnTo>
                <a:close/>
              </a:path>
            </a:pathLst>
          </a:custGeom>
          <a:blipFill>
            <a:blip r:embed="rId3"/>
            <a:stretch>
              <a:fillRect/>
            </a:stretch>
          </a:blipFill>
        </p:spPr>
        <p:txBody>
          <a:bodyPr/>
          <a:lstStyle/>
          <a:p>
            <a:endParaRPr lang="he-IL"/>
          </a:p>
        </p:txBody>
      </p:sp>
      <p:sp>
        <p:nvSpPr>
          <p:cNvPr id="3" name="Freeform 3"/>
          <p:cNvSpPr/>
          <p:nvPr/>
        </p:nvSpPr>
        <p:spPr>
          <a:xfrm>
            <a:off x="9829800" y="2705100"/>
            <a:ext cx="7508134" cy="7564870"/>
          </a:xfrm>
          <a:custGeom>
            <a:avLst/>
            <a:gdLst/>
            <a:ahLst/>
            <a:cxnLst/>
            <a:rect l="l" t="t" r="r" b="b"/>
            <a:pathLst>
              <a:path w="7508134" h="7564870">
                <a:moveTo>
                  <a:pt x="0" y="0"/>
                </a:moveTo>
                <a:lnTo>
                  <a:pt x="7508134" y="0"/>
                </a:lnTo>
                <a:lnTo>
                  <a:pt x="7508134" y="7564870"/>
                </a:lnTo>
                <a:lnTo>
                  <a:pt x="0" y="7564870"/>
                </a:lnTo>
                <a:lnTo>
                  <a:pt x="0" y="0"/>
                </a:lnTo>
                <a:close/>
              </a:path>
            </a:pathLst>
          </a:custGeom>
          <a:blipFill>
            <a:blip r:embed="rId4"/>
            <a:stretch>
              <a:fillRect/>
            </a:stretch>
          </a:blipFill>
        </p:spPr>
        <p:txBody>
          <a:bodyPr/>
          <a:lstStyle/>
          <a:p>
            <a:endParaRPr lang="he-IL"/>
          </a:p>
        </p:txBody>
      </p:sp>
      <p:sp>
        <p:nvSpPr>
          <p:cNvPr id="4" name="TextBox 4"/>
          <p:cNvSpPr txBox="1"/>
          <p:nvPr/>
        </p:nvSpPr>
        <p:spPr>
          <a:xfrm>
            <a:off x="-685800" y="275915"/>
            <a:ext cx="16228512" cy="1103187"/>
          </a:xfrm>
          <a:prstGeom prst="rect">
            <a:avLst/>
          </a:prstGeom>
        </p:spPr>
        <p:txBody>
          <a:bodyPr lIns="0" tIns="0" rIns="0" bIns="0" rtlCol="0" anchor="t">
            <a:spAutoFit/>
          </a:bodyPr>
          <a:lstStyle/>
          <a:p>
            <a:pPr marL="0" lvl="0" indent="0" algn="ctr">
              <a:lnSpc>
                <a:spcPts val="8800"/>
              </a:lnSpc>
            </a:pPr>
            <a:r>
              <a:rPr lang="en-US" sz="7200" dirty="0">
                <a:solidFill>
                  <a:srgbClr val="A86D3A"/>
                </a:solidFill>
                <a:latin typeface="Ovo"/>
                <a:ea typeface="Ovo"/>
                <a:cs typeface="Ovo"/>
                <a:sym typeface="Ovo"/>
              </a:rPr>
              <a:t>AUC vs Balanced Accuracy &amp; recall</a:t>
            </a:r>
          </a:p>
        </p:txBody>
      </p:sp>
      <p:sp>
        <p:nvSpPr>
          <p:cNvPr id="5" name="TextBox 5"/>
          <p:cNvSpPr txBox="1"/>
          <p:nvPr/>
        </p:nvSpPr>
        <p:spPr>
          <a:xfrm>
            <a:off x="1816442" y="2171948"/>
            <a:ext cx="4830624" cy="495300"/>
          </a:xfrm>
          <a:prstGeom prst="rect">
            <a:avLst/>
          </a:prstGeom>
        </p:spPr>
        <p:txBody>
          <a:bodyPr lIns="0" tIns="0" rIns="0" bIns="0" rtlCol="0" anchor="t">
            <a:spAutoFit/>
          </a:bodyPr>
          <a:lstStyle/>
          <a:p>
            <a:pPr marL="0" lvl="0" indent="0" algn="ctr">
              <a:lnSpc>
                <a:spcPts val="3840"/>
              </a:lnSpc>
            </a:pPr>
            <a:r>
              <a:rPr lang="en-US" sz="3200" dirty="0">
                <a:solidFill>
                  <a:srgbClr val="A86D3A"/>
                </a:solidFill>
                <a:latin typeface="Ovo"/>
                <a:ea typeface="Ovo"/>
                <a:cs typeface="Ovo"/>
                <a:sym typeface="Ovo"/>
              </a:rPr>
              <a:t>HIGHEST AUC MODELS</a:t>
            </a:r>
          </a:p>
        </p:txBody>
      </p:sp>
      <p:sp>
        <p:nvSpPr>
          <p:cNvPr id="6" name="TextBox 6"/>
          <p:cNvSpPr txBox="1"/>
          <p:nvPr/>
        </p:nvSpPr>
        <p:spPr>
          <a:xfrm>
            <a:off x="8148091" y="2176711"/>
            <a:ext cx="10139909" cy="981075"/>
          </a:xfrm>
          <a:prstGeom prst="rect">
            <a:avLst/>
          </a:prstGeom>
        </p:spPr>
        <p:txBody>
          <a:bodyPr lIns="0" tIns="0" rIns="0" bIns="0" rtlCol="0" anchor="t">
            <a:spAutoFit/>
          </a:bodyPr>
          <a:lstStyle/>
          <a:p>
            <a:pPr algn="ctr">
              <a:lnSpc>
                <a:spcPts val="3840"/>
              </a:lnSpc>
            </a:pPr>
            <a:r>
              <a:rPr lang="en-US" sz="3200" dirty="0">
                <a:solidFill>
                  <a:srgbClr val="A86D3A"/>
                </a:solidFill>
                <a:latin typeface="Ovo"/>
                <a:ea typeface="Ovo"/>
                <a:cs typeface="Ovo"/>
                <a:sym typeface="Ovo"/>
              </a:rPr>
              <a:t>HIGHEST RECALL &amp; BALANCED ACCURACY MODELS</a:t>
            </a:r>
          </a:p>
          <a:p>
            <a:pPr marL="0" lvl="0" indent="0" algn="ctr">
              <a:lnSpc>
                <a:spcPts val="3840"/>
              </a:lnSpc>
            </a:pPr>
            <a:endParaRPr lang="en-US" sz="3200" dirty="0">
              <a:solidFill>
                <a:srgbClr val="A86D3A"/>
              </a:solidFill>
              <a:latin typeface="Ovo"/>
              <a:ea typeface="Ovo"/>
              <a:cs typeface="Ovo"/>
              <a:sym typeface="Ovo"/>
            </a:endParaRPr>
          </a:p>
        </p:txBody>
      </p:sp>
      <p:sp>
        <p:nvSpPr>
          <p:cNvPr id="7" name="Slide Number Placeholder 6">
            <a:extLst>
              <a:ext uri="{FF2B5EF4-FFF2-40B4-BE49-F238E27FC236}">
                <a16:creationId xmlns:a16="http://schemas.microsoft.com/office/drawing/2014/main" id="{ACA82E01-F508-5403-4985-12BDC341E658}"/>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2782" y="2705100"/>
            <a:ext cx="17816618" cy="7140530"/>
          </a:xfrm>
          <a:custGeom>
            <a:avLst/>
            <a:gdLst/>
            <a:ahLst/>
            <a:cxnLst/>
            <a:rect l="l" t="t" r="r" b="b"/>
            <a:pathLst>
              <a:path w="18288000" h="7338060">
                <a:moveTo>
                  <a:pt x="0" y="0"/>
                </a:moveTo>
                <a:lnTo>
                  <a:pt x="18288000" y="0"/>
                </a:lnTo>
                <a:lnTo>
                  <a:pt x="18288000" y="7338060"/>
                </a:lnTo>
                <a:lnTo>
                  <a:pt x="0" y="7338060"/>
                </a:lnTo>
                <a:lnTo>
                  <a:pt x="0" y="0"/>
                </a:lnTo>
                <a:close/>
              </a:path>
            </a:pathLst>
          </a:custGeom>
          <a:blipFill>
            <a:blip r:embed="rId3"/>
            <a:stretch>
              <a:fillRect t="-1402"/>
            </a:stretch>
          </a:blipFill>
        </p:spPr>
        <p:txBody>
          <a:bodyPr/>
          <a:lstStyle/>
          <a:p>
            <a:endParaRPr lang="he-IL"/>
          </a:p>
        </p:txBody>
      </p:sp>
      <p:sp>
        <p:nvSpPr>
          <p:cNvPr id="3" name="TextBox 3"/>
          <p:cNvSpPr txBox="1"/>
          <p:nvPr/>
        </p:nvSpPr>
        <p:spPr>
          <a:xfrm>
            <a:off x="762000" y="434101"/>
            <a:ext cx="5787989" cy="1103187"/>
          </a:xfrm>
          <a:prstGeom prst="rect">
            <a:avLst/>
          </a:prstGeom>
        </p:spPr>
        <p:txBody>
          <a:bodyPr wrap="square" lIns="0" tIns="0" rIns="0" bIns="0" rtlCol="0" anchor="t">
            <a:spAutoFit/>
          </a:bodyPr>
          <a:lstStyle/>
          <a:p>
            <a:pPr marL="0" lvl="0" indent="0">
              <a:lnSpc>
                <a:spcPts val="8800"/>
              </a:lnSpc>
            </a:pPr>
            <a:r>
              <a:rPr lang="en-US" sz="7200" dirty="0">
                <a:solidFill>
                  <a:srgbClr val="A86D3A"/>
                </a:solidFill>
                <a:latin typeface="Ovo"/>
                <a:ea typeface="Ovo"/>
                <a:cs typeface="Ovo"/>
                <a:sym typeface="Ovo"/>
              </a:rPr>
              <a:t>Error Analysis</a:t>
            </a:r>
          </a:p>
        </p:txBody>
      </p:sp>
      <p:sp>
        <p:nvSpPr>
          <p:cNvPr id="4" name="TextBox 4"/>
          <p:cNvSpPr txBox="1"/>
          <p:nvPr/>
        </p:nvSpPr>
        <p:spPr>
          <a:xfrm>
            <a:off x="0" y="1929061"/>
            <a:ext cx="9158182" cy="981075"/>
          </a:xfrm>
          <a:prstGeom prst="rect">
            <a:avLst/>
          </a:prstGeom>
        </p:spPr>
        <p:txBody>
          <a:bodyPr lIns="0" tIns="0" rIns="0" bIns="0" rtlCol="0" anchor="t">
            <a:spAutoFit/>
          </a:bodyPr>
          <a:lstStyle/>
          <a:p>
            <a:pPr algn="ctr">
              <a:lnSpc>
                <a:spcPts val="3840"/>
              </a:lnSpc>
            </a:pPr>
            <a:r>
              <a:rPr lang="en-US" sz="3200" dirty="0">
                <a:solidFill>
                  <a:srgbClr val="A86D3A"/>
                </a:solidFill>
                <a:latin typeface="Ovo"/>
                <a:ea typeface="Ovo"/>
                <a:cs typeface="Ovo"/>
                <a:sym typeface="Ovo"/>
              </a:rPr>
              <a:t>BASELINE 3: COMBINED FEATURES (XGBOOST)</a:t>
            </a:r>
          </a:p>
          <a:p>
            <a:pPr marL="0" lvl="0" indent="0" algn="ctr">
              <a:lnSpc>
                <a:spcPts val="3840"/>
              </a:lnSpc>
            </a:pPr>
            <a:endParaRPr lang="en-US" sz="3200" dirty="0">
              <a:solidFill>
                <a:srgbClr val="A86D3A"/>
              </a:solidFill>
              <a:latin typeface="Ovo"/>
              <a:ea typeface="Ovo"/>
              <a:cs typeface="Ovo"/>
              <a:sym typeface="Ovo"/>
            </a:endParaRPr>
          </a:p>
        </p:txBody>
      </p:sp>
      <p:sp>
        <p:nvSpPr>
          <p:cNvPr id="5" name="TextBox 5"/>
          <p:cNvSpPr txBox="1"/>
          <p:nvPr/>
        </p:nvSpPr>
        <p:spPr>
          <a:xfrm>
            <a:off x="11340530" y="1927009"/>
            <a:ext cx="6386806" cy="495300"/>
          </a:xfrm>
          <a:prstGeom prst="rect">
            <a:avLst/>
          </a:prstGeom>
        </p:spPr>
        <p:txBody>
          <a:bodyPr lIns="0" tIns="0" rIns="0" bIns="0" rtlCol="0" anchor="t">
            <a:spAutoFit/>
          </a:bodyPr>
          <a:lstStyle/>
          <a:p>
            <a:pPr marL="0" lvl="0" indent="0" algn="ctr">
              <a:lnSpc>
                <a:spcPts val="3840"/>
              </a:lnSpc>
            </a:pPr>
            <a:r>
              <a:rPr lang="en-US" sz="3200">
                <a:solidFill>
                  <a:srgbClr val="A86D3A"/>
                </a:solidFill>
                <a:latin typeface="Ovo"/>
                <a:ea typeface="Ovo"/>
                <a:cs typeface="Ovo"/>
                <a:sym typeface="Ovo"/>
              </a:rPr>
              <a:t>MAIN MULTIMODAL MODEL</a:t>
            </a:r>
          </a:p>
        </p:txBody>
      </p:sp>
      <p:sp>
        <p:nvSpPr>
          <p:cNvPr id="6" name="Slide Number Placeholder 5">
            <a:extLst>
              <a:ext uri="{FF2B5EF4-FFF2-40B4-BE49-F238E27FC236}">
                <a16:creationId xmlns:a16="http://schemas.microsoft.com/office/drawing/2014/main" id="{EFB50F51-97DE-368F-0DD5-8523ABEB2C3D}"/>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200" y="2732487"/>
            <a:ext cx="17068800" cy="4985980"/>
          </a:xfrm>
          <a:prstGeom prst="rect">
            <a:avLst/>
          </a:prstGeom>
        </p:spPr>
        <p:txBody>
          <a:bodyPr wrap="square" lIns="0" tIns="0" rIns="0" bIns="0" rtlCol="0" anchor="t">
            <a:spAutoFit/>
          </a:bodyPr>
          <a:lstStyle/>
          <a:p>
            <a:pPr marL="1138480" lvl="1" indent="-569240" algn="l">
              <a:buFont typeface="Arial"/>
              <a:buChar char="•"/>
            </a:pPr>
            <a:r>
              <a:rPr lang="en-US" sz="3600" dirty="0">
                <a:solidFill>
                  <a:srgbClr val="000000"/>
                </a:solidFill>
                <a:latin typeface="Ovo"/>
                <a:ea typeface="Ovo"/>
                <a:cs typeface="Ovo"/>
                <a:sym typeface="Ovo"/>
              </a:rPr>
              <a:t>The Multimodal Deep Learning model achieved the best balanced performance, making it the most suitable for the clinical task. </a:t>
            </a:r>
          </a:p>
          <a:p>
            <a:pPr marL="569240" lvl="1" algn="l"/>
            <a:endParaRPr lang="en-US" sz="3600" dirty="0">
              <a:solidFill>
                <a:srgbClr val="000000"/>
              </a:solidFill>
              <a:latin typeface="Ovo"/>
              <a:ea typeface="Ovo"/>
              <a:cs typeface="Ovo"/>
              <a:sym typeface="Ovo"/>
            </a:endParaRPr>
          </a:p>
          <a:p>
            <a:pPr marL="1138480" lvl="1" indent="-569240" algn="l">
              <a:buFont typeface="Arial"/>
              <a:buChar char="•"/>
            </a:pPr>
            <a:r>
              <a:rPr lang="en-US" sz="3600" dirty="0">
                <a:solidFill>
                  <a:srgbClr val="000000"/>
                </a:solidFill>
                <a:latin typeface="Ovo"/>
                <a:ea typeface="Ovo"/>
                <a:cs typeface="Ovo"/>
                <a:sym typeface="Ovo"/>
              </a:rPr>
              <a:t>Metrics like AUC can be misleading in cases of extreme imbalance; a holistic view including Balanced Accuracy and Recall is essential. </a:t>
            </a:r>
          </a:p>
          <a:p>
            <a:pPr marL="1138480" lvl="1" indent="-569240" algn="l">
              <a:buFont typeface="Arial"/>
              <a:buChar char="•"/>
            </a:pPr>
            <a:endParaRPr lang="en-US" sz="3600" dirty="0">
              <a:solidFill>
                <a:srgbClr val="000000"/>
              </a:solidFill>
              <a:latin typeface="Ovo"/>
              <a:ea typeface="Ovo"/>
              <a:cs typeface="Ovo"/>
              <a:sym typeface="Ovo"/>
            </a:endParaRPr>
          </a:p>
          <a:p>
            <a:pPr marL="1138480" lvl="1" indent="-569240" algn="l">
              <a:buFont typeface="Arial"/>
              <a:buChar char="•"/>
            </a:pPr>
            <a:r>
              <a:rPr lang="en-US" sz="3600" dirty="0">
                <a:solidFill>
                  <a:srgbClr val="000000"/>
                </a:solidFill>
                <a:latin typeface="Ovo"/>
                <a:ea typeface="Ovo"/>
                <a:cs typeface="Ovo"/>
                <a:sym typeface="Ovo"/>
              </a:rPr>
              <a:t>The project successfully developed a strong Proof-of-Concept model, demonstrating that synergistic information is captured from combining images and structured data.</a:t>
            </a:r>
          </a:p>
        </p:txBody>
      </p:sp>
      <p:sp>
        <p:nvSpPr>
          <p:cNvPr id="4" name="TextBox 4"/>
          <p:cNvSpPr txBox="1"/>
          <p:nvPr/>
        </p:nvSpPr>
        <p:spPr>
          <a:xfrm>
            <a:off x="838200" y="647700"/>
            <a:ext cx="15385979" cy="1103187"/>
          </a:xfrm>
          <a:prstGeom prst="rect">
            <a:avLst/>
          </a:prstGeom>
        </p:spPr>
        <p:txBody>
          <a:bodyPr lIns="0" tIns="0" rIns="0" bIns="0" rtlCol="0" anchor="t">
            <a:spAutoFit/>
          </a:bodyPr>
          <a:lstStyle/>
          <a:p>
            <a:pPr marL="0" lvl="0" indent="0" algn="l">
              <a:lnSpc>
                <a:spcPts val="8800"/>
              </a:lnSpc>
            </a:pPr>
            <a:r>
              <a:rPr lang="en-US" sz="7200" dirty="0">
                <a:solidFill>
                  <a:srgbClr val="A86D3A"/>
                </a:solidFill>
                <a:latin typeface="Ovo"/>
                <a:ea typeface="Ovo"/>
                <a:cs typeface="Ovo"/>
                <a:sym typeface="Ovo"/>
              </a:rPr>
              <a:t>Conclusions &amp; Key Findings</a:t>
            </a:r>
          </a:p>
        </p:txBody>
      </p:sp>
      <p:sp>
        <p:nvSpPr>
          <p:cNvPr id="10" name="Freeform 8"/>
          <p:cNvSpPr/>
          <p:nvPr/>
        </p:nvSpPr>
        <p:spPr>
          <a:xfrm>
            <a:off x="13639801" y="7277100"/>
            <a:ext cx="3352800" cy="2850347"/>
          </a:xfrm>
          <a:custGeom>
            <a:avLst/>
            <a:gdLst/>
            <a:ahLst/>
            <a:cxnLst/>
            <a:rect l="l" t="t" r="r" b="b"/>
            <a:pathLst>
              <a:path w="2259595" h="2195280">
                <a:moveTo>
                  <a:pt x="0" y="0"/>
                </a:moveTo>
                <a:lnTo>
                  <a:pt x="2259595" y="0"/>
                </a:lnTo>
                <a:lnTo>
                  <a:pt x="2259595" y="2195280"/>
                </a:lnTo>
                <a:lnTo>
                  <a:pt x="0" y="2195280"/>
                </a:lnTo>
                <a:lnTo>
                  <a:pt x="0" y="0"/>
                </a:lnTo>
                <a:close/>
              </a:path>
            </a:pathLst>
          </a:custGeom>
          <a:blipFill>
            <a:blip r:embed="rId3"/>
            <a:stretch>
              <a:fillRect/>
            </a:stretch>
          </a:blipFill>
        </p:spPr>
        <p:txBody>
          <a:bodyPr/>
          <a:lstStyle/>
          <a:p>
            <a:endParaRPr lang="he-IL"/>
          </a:p>
        </p:txBody>
      </p:sp>
      <p:sp>
        <p:nvSpPr>
          <p:cNvPr id="11" name="Slide Number Placeholder 10">
            <a:extLst>
              <a:ext uri="{FF2B5EF4-FFF2-40B4-BE49-F238E27FC236}">
                <a16:creationId xmlns:a16="http://schemas.microsoft.com/office/drawing/2014/main" id="{16C33A1B-4C22-C851-B059-A79D4BA8A7C8}"/>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418551-F116-8CB9-696C-1C94B1DABCA0}"/>
              </a:ext>
            </a:extLst>
          </p:cNvPr>
          <p:cNvSpPr>
            <a:spLocks noGrp="1"/>
          </p:cNvSpPr>
          <p:nvPr>
            <p:ph type="sldNum" sz="quarter" idx="12"/>
          </p:nvPr>
        </p:nvSpPr>
        <p:spPr/>
        <p:txBody>
          <a:bodyPr/>
          <a:lstStyle/>
          <a:p>
            <a:fld id="{B6F15528-21DE-4FAA-801E-634DDDAF4B2B}" type="slidenum">
              <a:rPr lang="en-US" smtClean="0"/>
              <a:pPr/>
              <a:t>24</a:t>
            </a:fld>
            <a:endParaRPr lang="en-US" dirty="0"/>
          </a:p>
        </p:txBody>
      </p:sp>
      <p:sp>
        <p:nvSpPr>
          <p:cNvPr id="3" name="TextBox 2">
            <a:extLst>
              <a:ext uri="{FF2B5EF4-FFF2-40B4-BE49-F238E27FC236}">
                <a16:creationId xmlns:a16="http://schemas.microsoft.com/office/drawing/2014/main" id="{64923624-1D05-59E6-95E2-301E692E918B}"/>
              </a:ext>
            </a:extLst>
          </p:cNvPr>
          <p:cNvSpPr txBox="1"/>
          <p:nvPr/>
        </p:nvSpPr>
        <p:spPr>
          <a:xfrm>
            <a:off x="0" y="4256911"/>
            <a:ext cx="18288000" cy="1773178"/>
          </a:xfrm>
          <a:prstGeom prst="rect">
            <a:avLst/>
          </a:prstGeom>
        </p:spPr>
        <p:txBody>
          <a:bodyPr lIns="0" tIns="0" rIns="0" bIns="0" rtlCol="0" anchor="t">
            <a:spAutoFit/>
          </a:bodyPr>
          <a:lstStyle/>
          <a:p>
            <a:pPr algn="ctr">
              <a:lnSpc>
                <a:spcPts val="13750"/>
              </a:lnSpc>
            </a:pPr>
            <a:r>
              <a:rPr lang="en-US" sz="12500" dirty="0">
                <a:solidFill>
                  <a:srgbClr val="A86D3A"/>
                </a:solidFill>
                <a:latin typeface="Ovo"/>
                <a:ea typeface="Ovo"/>
                <a:cs typeface="Ovo"/>
                <a:sym typeface="Ovo"/>
              </a:rPr>
              <a:t>THANK YOU</a:t>
            </a:r>
          </a:p>
        </p:txBody>
      </p:sp>
    </p:spTree>
    <p:extLst>
      <p:ext uri="{BB962C8B-B14F-4D97-AF65-F5344CB8AC3E}">
        <p14:creationId xmlns:p14="http://schemas.microsoft.com/office/powerpoint/2010/main" val="2087235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9800" y="2745715"/>
            <a:ext cx="14091792" cy="6805657"/>
          </a:xfrm>
          <a:custGeom>
            <a:avLst/>
            <a:gdLst/>
            <a:ahLst/>
            <a:cxnLst/>
            <a:rect l="l" t="t" r="r" b="b"/>
            <a:pathLst>
              <a:path w="13085570" h="6935352">
                <a:moveTo>
                  <a:pt x="0" y="0"/>
                </a:moveTo>
                <a:lnTo>
                  <a:pt x="13085570" y="0"/>
                </a:lnTo>
                <a:lnTo>
                  <a:pt x="13085570" y="6935352"/>
                </a:lnTo>
                <a:lnTo>
                  <a:pt x="0" y="6935352"/>
                </a:lnTo>
                <a:lnTo>
                  <a:pt x="0" y="0"/>
                </a:lnTo>
                <a:close/>
              </a:path>
            </a:pathLst>
          </a:custGeom>
          <a:blipFill>
            <a:blip r:embed="rId3"/>
            <a:stretch>
              <a:fillRect/>
            </a:stretch>
          </a:blipFill>
          <a:ln>
            <a:solidFill>
              <a:schemeClr val="tx1"/>
            </a:solidFill>
          </a:ln>
        </p:spPr>
        <p:txBody>
          <a:bodyPr/>
          <a:lstStyle/>
          <a:p>
            <a:endParaRPr lang="he-IL"/>
          </a:p>
        </p:txBody>
      </p:sp>
      <p:sp>
        <p:nvSpPr>
          <p:cNvPr id="4" name="Slide Number Placeholder 3">
            <a:extLst>
              <a:ext uri="{FF2B5EF4-FFF2-40B4-BE49-F238E27FC236}">
                <a16:creationId xmlns:a16="http://schemas.microsoft.com/office/drawing/2014/main" id="{5B86501C-DBA8-2319-52FC-0250A07FD34B}"/>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5" name="TextBox 4">
            <a:extLst>
              <a:ext uri="{FF2B5EF4-FFF2-40B4-BE49-F238E27FC236}">
                <a16:creationId xmlns:a16="http://schemas.microsoft.com/office/drawing/2014/main" id="{6A112623-8141-DF12-0E7E-B95FE4F342E7}"/>
              </a:ext>
            </a:extLst>
          </p:cNvPr>
          <p:cNvSpPr txBox="1"/>
          <p:nvPr/>
        </p:nvSpPr>
        <p:spPr>
          <a:xfrm>
            <a:off x="990600" y="290825"/>
            <a:ext cx="10082937" cy="2492990"/>
          </a:xfrm>
          <a:prstGeom prst="rect">
            <a:avLst/>
          </a:prstGeom>
        </p:spPr>
        <p:txBody>
          <a:bodyPr wrap="square" lIns="0" tIns="0" rIns="0" bIns="0" rtlCol="0" anchor="t">
            <a:spAutoFit/>
          </a:bodyPr>
          <a:lstStyle/>
          <a:p>
            <a:r>
              <a:rPr lang="en-US" sz="6600" dirty="0">
                <a:solidFill>
                  <a:srgbClr val="A86D3A"/>
                </a:solidFill>
                <a:latin typeface="Ovo"/>
                <a:ea typeface="Ovo"/>
                <a:cs typeface="Ovo"/>
                <a:sym typeface="Ovo"/>
              </a:rPr>
              <a:t>The Problem</a:t>
            </a:r>
            <a:br>
              <a:rPr lang="en-US" sz="6600" dirty="0">
                <a:solidFill>
                  <a:srgbClr val="A86D3A"/>
                </a:solidFill>
                <a:latin typeface="Ovo"/>
                <a:ea typeface="Ovo"/>
                <a:cs typeface="Ovo"/>
                <a:sym typeface="Ovo"/>
              </a:rPr>
            </a:br>
            <a:r>
              <a:rPr lang="en-US" sz="4800" dirty="0">
                <a:solidFill>
                  <a:schemeClr val="accent6">
                    <a:lumMod val="60000"/>
                    <a:lumOff val="40000"/>
                  </a:schemeClr>
                </a:solidFill>
                <a:latin typeface="Ovo"/>
                <a:ea typeface="Ovo"/>
                <a:cs typeface="Ovo"/>
                <a:sym typeface="Ovo"/>
              </a:rPr>
              <a:t>DEATHS</a:t>
            </a:r>
          </a:p>
          <a:p>
            <a:endParaRPr lang="en-US" sz="4800" dirty="0">
              <a:solidFill>
                <a:schemeClr val="accent6">
                  <a:lumMod val="60000"/>
                  <a:lumOff val="40000"/>
                </a:schemeClr>
              </a:solidFill>
              <a:latin typeface="Ovo"/>
              <a:ea typeface="Ovo"/>
              <a:cs typeface="Ovo"/>
              <a:sym typeface="Ov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43400" y="1258163"/>
            <a:ext cx="12801600" cy="8724665"/>
          </a:xfrm>
          <a:custGeom>
            <a:avLst/>
            <a:gdLst/>
            <a:ahLst/>
            <a:cxnLst/>
            <a:rect l="l" t="t" r="r" b="b"/>
            <a:pathLst>
              <a:path w="13890957" h="10921765">
                <a:moveTo>
                  <a:pt x="0" y="0"/>
                </a:moveTo>
                <a:lnTo>
                  <a:pt x="13890956" y="0"/>
                </a:lnTo>
                <a:lnTo>
                  <a:pt x="13890956" y="10921765"/>
                </a:lnTo>
                <a:lnTo>
                  <a:pt x="0" y="10921765"/>
                </a:lnTo>
                <a:lnTo>
                  <a:pt x="0" y="0"/>
                </a:lnTo>
                <a:close/>
              </a:path>
            </a:pathLst>
          </a:custGeom>
          <a:blipFill>
            <a:blip r:embed="rId3"/>
            <a:stretch>
              <a:fillRect l="-1786" t="-6987" r="-1696" b="-6405"/>
            </a:stretch>
          </a:blipFill>
        </p:spPr>
        <p:txBody>
          <a:bodyPr/>
          <a:lstStyle/>
          <a:p>
            <a:endParaRPr lang="he-IL"/>
          </a:p>
        </p:txBody>
      </p:sp>
      <p:sp>
        <p:nvSpPr>
          <p:cNvPr id="3" name="Slide Number Placeholder 2">
            <a:extLst>
              <a:ext uri="{FF2B5EF4-FFF2-40B4-BE49-F238E27FC236}">
                <a16:creationId xmlns:a16="http://schemas.microsoft.com/office/drawing/2014/main" id="{B502B61E-AB23-D75B-0CB2-A929A67FC151}"/>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4" name="TextBox 4">
            <a:extLst>
              <a:ext uri="{FF2B5EF4-FFF2-40B4-BE49-F238E27FC236}">
                <a16:creationId xmlns:a16="http://schemas.microsoft.com/office/drawing/2014/main" id="{8143A756-E5E3-4A3B-6379-0472244F66D4}"/>
              </a:ext>
            </a:extLst>
          </p:cNvPr>
          <p:cNvSpPr txBox="1"/>
          <p:nvPr/>
        </p:nvSpPr>
        <p:spPr>
          <a:xfrm>
            <a:off x="914400" y="419100"/>
            <a:ext cx="10082937" cy="1754326"/>
          </a:xfrm>
          <a:prstGeom prst="rect">
            <a:avLst/>
          </a:prstGeom>
        </p:spPr>
        <p:txBody>
          <a:bodyPr wrap="square" lIns="0" tIns="0" rIns="0" bIns="0" rtlCol="0" anchor="t">
            <a:spAutoFit/>
          </a:bodyPr>
          <a:lstStyle/>
          <a:p>
            <a:r>
              <a:rPr lang="en-US" sz="6600" dirty="0">
                <a:solidFill>
                  <a:srgbClr val="A86D3A"/>
                </a:solidFill>
                <a:latin typeface="Ovo"/>
                <a:ea typeface="Ovo"/>
                <a:cs typeface="Ovo"/>
                <a:sym typeface="Ovo"/>
              </a:rPr>
              <a:t>The Problem</a:t>
            </a:r>
            <a:br>
              <a:rPr lang="en-US" sz="6600" dirty="0">
                <a:solidFill>
                  <a:srgbClr val="A86D3A"/>
                </a:solidFill>
                <a:latin typeface="Ovo"/>
                <a:ea typeface="Ovo"/>
                <a:cs typeface="Ovo"/>
                <a:sym typeface="Ovo"/>
              </a:rPr>
            </a:br>
            <a:r>
              <a:rPr lang="en-US" sz="4800" dirty="0">
                <a:solidFill>
                  <a:schemeClr val="accent6">
                    <a:lumMod val="60000"/>
                    <a:lumOff val="40000"/>
                  </a:schemeClr>
                </a:solidFill>
                <a:latin typeface="Ovo"/>
                <a:ea typeface="Ovo"/>
                <a:cs typeface="Ovo"/>
                <a:sym typeface="Ovo"/>
              </a:rPr>
              <a:t>Causes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80092" y="5822193"/>
            <a:ext cx="5810430" cy="2184400"/>
          </a:xfrm>
          <a:prstGeom prst="rect">
            <a:avLst/>
          </a:prstGeom>
        </p:spPr>
        <p:txBody>
          <a:bodyPr lIns="0" tIns="0" rIns="0" bIns="0" rtlCol="0" anchor="t">
            <a:spAutoFit/>
          </a:bodyPr>
          <a:lstStyle/>
          <a:p>
            <a:pPr algn="l">
              <a:lnSpc>
                <a:spcPts val="3499"/>
              </a:lnSpc>
              <a:spcBef>
                <a:spcPct val="0"/>
              </a:spcBef>
            </a:pPr>
            <a:r>
              <a:rPr lang="en-US" sz="2499" dirty="0">
                <a:solidFill>
                  <a:srgbClr val="000000"/>
                </a:solidFill>
                <a:latin typeface="Ovo"/>
                <a:ea typeface="Ovo"/>
                <a:cs typeface="Ovo"/>
                <a:sym typeface="Ovo"/>
              </a:rPr>
              <a:t>Early detection is critical in the fight against melanoma. When caught in its early stages, the survival rate for melanoma exceeds 95%.</a:t>
            </a:r>
          </a:p>
          <a:p>
            <a:pPr marL="0" lvl="0" indent="0" algn="l">
              <a:lnSpc>
                <a:spcPts val="3500"/>
              </a:lnSpc>
              <a:spcBef>
                <a:spcPct val="0"/>
              </a:spcBef>
            </a:pPr>
            <a:endParaRPr lang="en-US" sz="2499" dirty="0">
              <a:solidFill>
                <a:srgbClr val="000000"/>
              </a:solidFill>
              <a:latin typeface="Ovo"/>
              <a:ea typeface="Ovo"/>
              <a:cs typeface="Ovo"/>
              <a:sym typeface="Ovo"/>
            </a:endParaRPr>
          </a:p>
        </p:txBody>
      </p:sp>
      <p:sp>
        <p:nvSpPr>
          <p:cNvPr id="4" name="TextBox 4"/>
          <p:cNvSpPr txBox="1"/>
          <p:nvPr/>
        </p:nvSpPr>
        <p:spPr>
          <a:xfrm>
            <a:off x="760185" y="4680707"/>
            <a:ext cx="5050245" cy="981075"/>
          </a:xfrm>
          <a:prstGeom prst="rect">
            <a:avLst/>
          </a:prstGeom>
        </p:spPr>
        <p:txBody>
          <a:bodyPr lIns="0" tIns="0" rIns="0" bIns="0" rtlCol="0" anchor="t">
            <a:spAutoFit/>
          </a:bodyPr>
          <a:lstStyle/>
          <a:p>
            <a:pPr algn="l">
              <a:lnSpc>
                <a:spcPts val="3840"/>
              </a:lnSpc>
            </a:pPr>
            <a:r>
              <a:rPr lang="en-US" sz="3200" dirty="0">
                <a:solidFill>
                  <a:srgbClr val="000000"/>
                </a:solidFill>
                <a:latin typeface="Ovo"/>
                <a:ea typeface="Ovo"/>
                <a:cs typeface="Ovo"/>
                <a:sym typeface="Ovo"/>
              </a:rPr>
              <a:t>EARLY DETECTION IS KEY</a:t>
            </a:r>
          </a:p>
          <a:p>
            <a:pPr marL="0" lvl="0" indent="0" algn="l">
              <a:lnSpc>
                <a:spcPts val="3840"/>
              </a:lnSpc>
            </a:pPr>
            <a:endParaRPr lang="en-US" sz="3200" dirty="0">
              <a:solidFill>
                <a:srgbClr val="000000"/>
              </a:solidFill>
              <a:latin typeface="Ovo"/>
              <a:ea typeface="Ovo"/>
              <a:cs typeface="Ovo"/>
              <a:sym typeface="Ovo"/>
            </a:endParaRPr>
          </a:p>
        </p:txBody>
      </p:sp>
      <p:sp>
        <p:nvSpPr>
          <p:cNvPr id="5" name="TextBox 5"/>
          <p:cNvSpPr txBox="1"/>
          <p:nvPr/>
        </p:nvSpPr>
        <p:spPr>
          <a:xfrm>
            <a:off x="6931593" y="5604632"/>
            <a:ext cx="5430337" cy="2184400"/>
          </a:xfrm>
          <a:prstGeom prst="rect">
            <a:avLst/>
          </a:prstGeom>
        </p:spPr>
        <p:txBody>
          <a:bodyPr lIns="0" tIns="0" rIns="0" bIns="0" rtlCol="0" anchor="t">
            <a:spAutoFit/>
          </a:bodyPr>
          <a:lstStyle/>
          <a:p>
            <a:pPr algn="l">
              <a:lnSpc>
                <a:spcPts val="3499"/>
              </a:lnSpc>
              <a:spcBef>
                <a:spcPct val="0"/>
              </a:spcBef>
            </a:pPr>
            <a:r>
              <a:rPr lang="en-US" sz="2499" dirty="0">
                <a:solidFill>
                  <a:srgbClr val="000000"/>
                </a:solidFill>
                <a:latin typeface="Ovo"/>
                <a:ea typeface="Ovo"/>
                <a:cs typeface="Ovo"/>
                <a:sym typeface="Ovo"/>
              </a:rPr>
              <a:t>There is a significant shortage of dermatology specialists in many regions, resulting in delayed diagnoses and treatment.</a:t>
            </a:r>
          </a:p>
          <a:p>
            <a:pPr marL="0" lvl="0" indent="0" algn="l">
              <a:lnSpc>
                <a:spcPts val="3500"/>
              </a:lnSpc>
              <a:spcBef>
                <a:spcPct val="0"/>
              </a:spcBef>
            </a:pPr>
            <a:endParaRPr lang="en-US" sz="2499" dirty="0">
              <a:solidFill>
                <a:srgbClr val="000000"/>
              </a:solidFill>
              <a:latin typeface="Ovo"/>
              <a:ea typeface="Ovo"/>
              <a:cs typeface="Ovo"/>
              <a:sym typeface="Ovo"/>
            </a:endParaRPr>
          </a:p>
        </p:txBody>
      </p:sp>
      <p:sp>
        <p:nvSpPr>
          <p:cNvPr id="6" name="TextBox 6"/>
          <p:cNvSpPr txBox="1"/>
          <p:nvPr/>
        </p:nvSpPr>
        <p:spPr>
          <a:xfrm>
            <a:off x="7374548" y="4680707"/>
            <a:ext cx="4544429" cy="981075"/>
          </a:xfrm>
          <a:prstGeom prst="rect">
            <a:avLst/>
          </a:prstGeom>
        </p:spPr>
        <p:txBody>
          <a:bodyPr lIns="0" tIns="0" rIns="0" bIns="0" rtlCol="0" anchor="t">
            <a:spAutoFit/>
          </a:bodyPr>
          <a:lstStyle/>
          <a:p>
            <a:pPr algn="l">
              <a:lnSpc>
                <a:spcPts val="3840"/>
              </a:lnSpc>
            </a:pPr>
            <a:r>
              <a:rPr lang="en-US" sz="3200" dirty="0">
                <a:solidFill>
                  <a:srgbClr val="000000"/>
                </a:solidFill>
                <a:latin typeface="Ovo"/>
                <a:ea typeface="Ovo"/>
                <a:cs typeface="Ovo"/>
                <a:sym typeface="Ovo"/>
              </a:rPr>
              <a:t>SPECIALIST SHORTAGE</a:t>
            </a:r>
          </a:p>
          <a:p>
            <a:pPr marL="0" lvl="0" indent="0" algn="l">
              <a:lnSpc>
                <a:spcPts val="3840"/>
              </a:lnSpc>
            </a:pPr>
            <a:endParaRPr lang="en-US" sz="3200" dirty="0">
              <a:solidFill>
                <a:srgbClr val="000000"/>
              </a:solidFill>
              <a:latin typeface="Ovo"/>
              <a:ea typeface="Ovo"/>
              <a:cs typeface="Ovo"/>
              <a:sym typeface="Ovo"/>
            </a:endParaRPr>
          </a:p>
        </p:txBody>
      </p:sp>
      <p:sp>
        <p:nvSpPr>
          <p:cNvPr id="7" name="TextBox 7"/>
          <p:cNvSpPr txBox="1"/>
          <p:nvPr/>
        </p:nvSpPr>
        <p:spPr>
          <a:xfrm>
            <a:off x="12694148" y="5822193"/>
            <a:ext cx="5183119" cy="2184400"/>
          </a:xfrm>
          <a:prstGeom prst="rect">
            <a:avLst/>
          </a:prstGeom>
        </p:spPr>
        <p:txBody>
          <a:bodyPr lIns="0" tIns="0" rIns="0" bIns="0" rtlCol="0" anchor="t">
            <a:spAutoFit/>
          </a:bodyPr>
          <a:lstStyle/>
          <a:p>
            <a:pPr algn="l">
              <a:lnSpc>
                <a:spcPts val="3499"/>
              </a:lnSpc>
              <a:spcBef>
                <a:spcPct val="0"/>
              </a:spcBef>
            </a:pPr>
            <a:r>
              <a:rPr lang="en-US" sz="2499" dirty="0">
                <a:solidFill>
                  <a:srgbClr val="000000"/>
                </a:solidFill>
                <a:latin typeface="Ovo"/>
                <a:ea typeface="Ovo"/>
                <a:cs typeface="Ovo"/>
                <a:sym typeface="Ovo"/>
              </a:rPr>
              <a:t>Primary care physicians can perform initial screening, but dermatologists are the specialists for comprehensive skin cancer evaluation.</a:t>
            </a:r>
          </a:p>
          <a:p>
            <a:pPr marL="0" lvl="0" indent="0" algn="l">
              <a:lnSpc>
                <a:spcPts val="3500"/>
              </a:lnSpc>
              <a:spcBef>
                <a:spcPct val="0"/>
              </a:spcBef>
            </a:pPr>
            <a:endParaRPr lang="en-US" sz="2499" dirty="0">
              <a:solidFill>
                <a:srgbClr val="000000"/>
              </a:solidFill>
              <a:latin typeface="Ovo"/>
              <a:ea typeface="Ovo"/>
              <a:cs typeface="Ovo"/>
              <a:sym typeface="Ovo"/>
            </a:endParaRPr>
          </a:p>
        </p:txBody>
      </p:sp>
      <p:sp>
        <p:nvSpPr>
          <p:cNvPr id="8" name="TextBox 8"/>
          <p:cNvSpPr txBox="1"/>
          <p:nvPr/>
        </p:nvSpPr>
        <p:spPr>
          <a:xfrm>
            <a:off x="13375642" y="4680707"/>
            <a:ext cx="3649524" cy="981075"/>
          </a:xfrm>
          <a:prstGeom prst="rect">
            <a:avLst/>
          </a:prstGeom>
        </p:spPr>
        <p:txBody>
          <a:bodyPr lIns="0" tIns="0" rIns="0" bIns="0" rtlCol="0" anchor="t">
            <a:spAutoFit/>
          </a:bodyPr>
          <a:lstStyle/>
          <a:p>
            <a:pPr algn="l">
              <a:lnSpc>
                <a:spcPts val="3840"/>
              </a:lnSpc>
            </a:pPr>
            <a:r>
              <a:rPr lang="en-US" sz="3200" dirty="0">
                <a:solidFill>
                  <a:srgbClr val="000000"/>
                </a:solidFill>
                <a:latin typeface="Ovo"/>
                <a:ea typeface="Ovo"/>
                <a:cs typeface="Ovo"/>
                <a:sym typeface="Ovo"/>
              </a:rPr>
              <a:t>IMPORTANT NOTE</a:t>
            </a:r>
          </a:p>
          <a:p>
            <a:pPr marL="0" lvl="0" indent="0" algn="l">
              <a:lnSpc>
                <a:spcPts val="3840"/>
              </a:lnSpc>
            </a:pPr>
            <a:endParaRPr lang="en-US" sz="3200" dirty="0">
              <a:solidFill>
                <a:srgbClr val="000000"/>
              </a:solidFill>
              <a:latin typeface="Ovo"/>
              <a:ea typeface="Ovo"/>
              <a:cs typeface="Ovo"/>
              <a:sym typeface="Ovo"/>
            </a:endParaRPr>
          </a:p>
        </p:txBody>
      </p:sp>
      <p:sp>
        <p:nvSpPr>
          <p:cNvPr id="9" name="Freeform 9"/>
          <p:cNvSpPr/>
          <p:nvPr/>
        </p:nvSpPr>
        <p:spPr>
          <a:xfrm>
            <a:off x="0" y="4690232"/>
            <a:ext cx="494074" cy="513991"/>
          </a:xfrm>
          <a:custGeom>
            <a:avLst/>
            <a:gdLst/>
            <a:ahLst/>
            <a:cxnLst/>
            <a:rect l="l" t="t" r="r" b="b"/>
            <a:pathLst>
              <a:path w="494074" h="513991">
                <a:moveTo>
                  <a:pt x="0" y="0"/>
                </a:moveTo>
                <a:lnTo>
                  <a:pt x="494074" y="0"/>
                </a:lnTo>
                <a:lnTo>
                  <a:pt x="494074" y="513991"/>
                </a:lnTo>
                <a:lnTo>
                  <a:pt x="0" y="5139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10" name="Freeform 10"/>
          <p:cNvSpPr/>
          <p:nvPr/>
        </p:nvSpPr>
        <p:spPr>
          <a:xfrm>
            <a:off x="6347074" y="4690232"/>
            <a:ext cx="494074" cy="513991"/>
          </a:xfrm>
          <a:custGeom>
            <a:avLst/>
            <a:gdLst/>
            <a:ahLst/>
            <a:cxnLst/>
            <a:rect l="l" t="t" r="r" b="b"/>
            <a:pathLst>
              <a:path w="494074" h="513991">
                <a:moveTo>
                  <a:pt x="0" y="0"/>
                </a:moveTo>
                <a:lnTo>
                  <a:pt x="494074" y="0"/>
                </a:lnTo>
                <a:lnTo>
                  <a:pt x="494074" y="513991"/>
                </a:lnTo>
                <a:lnTo>
                  <a:pt x="0" y="5139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11" name="Freeform 11"/>
          <p:cNvSpPr/>
          <p:nvPr/>
        </p:nvSpPr>
        <p:spPr>
          <a:xfrm>
            <a:off x="12694148" y="4662016"/>
            <a:ext cx="494074" cy="513991"/>
          </a:xfrm>
          <a:custGeom>
            <a:avLst/>
            <a:gdLst/>
            <a:ahLst/>
            <a:cxnLst/>
            <a:rect l="l" t="t" r="r" b="b"/>
            <a:pathLst>
              <a:path w="494074" h="513991">
                <a:moveTo>
                  <a:pt x="0" y="0"/>
                </a:moveTo>
                <a:lnTo>
                  <a:pt x="494073" y="0"/>
                </a:lnTo>
                <a:lnTo>
                  <a:pt x="494073" y="513991"/>
                </a:lnTo>
                <a:lnTo>
                  <a:pt x="0" y="5139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12" name="Slide Number Placeholder 11">
            <a:extLst>
              <a:ext uri="{FF2B5EF4-FFF2-40B4-BE49-F238E27FC236}">
                <a16:creationId xmlns:a16="http://schemas.microsoft.com/office/drawing/2014/main" id="{5B444FAA-74AC-7761-45F8-AEE105AA6806}"/>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13" name="TextBox 4">
            <a:extLst>
              <a:ext uri="{FF2B5EF4-FFF2-40B4-BE49-F238E27FC236}">
                <a16:creationId xmlns:a16="http://schemas.microsoft.com/office/drawing/2014/main" id="{D0789948-A147-2C72-AA78-1A17A1F24371}"/>
              </a:ext>
            </a:extLst>
          </p:cNvPr>
          <p:cNvSpPr txBox="1"/>
          <p:nvPr/>
        </p:nvSpPr>
        <p:spPr>
          <a:xfrm>
            <a:off x="494074" y="952500"/>
            <a:ext cx="10082937" cy="1107996"/>
          </a:xfrm>
          <a:prstGeom prst="rect">
            <a:avLst/>
          </a:prstGeom>
        </p:spPr>
        <p:txBody>
          <a:bodyPr wrap="square" lIns="0" tIns="0" rIns="0" bIns="0" rtlCol="0" anchor="t">
            <a:spAutoFit/>
          </a:bodyPr>
          <a:lstStyle/>
          <a:p>
            <a:r>
              <a:rPr lang="en-US" sz="7200" dirty="0">
                <a:solidFill>
                  <a:srgbClr val="A86D3A"/>
                </a:solidFill>
                <a:latin typeface="Ovo"/>
                <a:ea typeface="Ovo"/>
                <a:cs typeface="Ovo"/>
                <a:sym typeface="Ovo"/>
              </a:rPr>
              <a:t>Motivation</a:t>
            </a:r>
            <a:endParaRPr lang="en-US" sz="6600" dirty="0">
              <a:solidFill>
                <a:srgbClr val="A86D3A"/>
              </a:solidFill>
              <a:latin typeface="Ovo"/>
              <a:ea typeface="Ovo"/>
              <a:cs typeface="Ovo"/>
              <a:sym typeface="Ov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3C4D2B8-2734-D9F8-BADF-C751854AD3A9}"/>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6" name="Picture 5" descr="A screenshot of a graph&#10;&#10;AI-generated content may be incorrect.">
            <a:extLst>
              <a:ext uri="{FF2B5EF4-FFF2-40B4-BE49-F238E27FC236}">
                <a16:creationId xmlns:a16="http://schemas.microsoft.com/office/drawing/2014/main" id="{DBB7E9AE-5B3A-BC3B-35B0-5EAEDF9D8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974" y="2247900"/>
            <a:ext cx="14600714" cy="7962900"/>
          </a:xfrm>
          <a:prstGeom prst="rect">
            <a:avLst/>
          </a:prstGeom>
        </p:spPr>
      </p:pic>
      <p:sp>
        <p:nvSpPr>
          <p:cNvPr id="7" name="TextBox 4">
            <a:extLst>
              <a:ext uri="{FF2B5EF4-FFF2-40B4-BE49-F238E27FC236}">
                <a16:creationId xmlns:a16="http://schemas.microsoft.com/office/drawing/2014/main" id="{56061D85-8F55-3AAF-B7CE-0A612BF94781}"/>
              </a:ext>
            </a:extLst>
          </p:cNvPr>
          <p:cNvSpPr txBox="1"/>
          <p:nvPr/>
        </p:nvSpPr>
        <p:spPr>
          <a:xfrm>
            <a:off x="914400" y="419100"/>
            <a:ext cx="10082937" cy="1846659"/>
          </a:xfrm>
          <a:prstGeom prst="rect">
            <a:avLst/>
          </a:prstGeom>
        </p:spPr>
        <p:txBody>
          <a:bodyPr wrap="square" lIns="0" tIns="0" rIns="0" bIns="0" rtlCol="0" anchor="t">
            <a:spAutoFit/>
          </a:bodyPr>
          <a:lstStyle/>
          <a:p>
            <a:r>
              <a:rPr lang="en-US" sz="7200" dirty="0">
                <a:solidFill>
                  <a:srgbClr val="A86D3A"/>
                </a:solidFill>
                <a:latin typeface="Ovo"/>
                <a:ea typeface="Ovo"/>
                <a:cs typeface="Ovo"/>
                <a:sym typeface="Ovo"/>
              </a:rPr>
              <a:t>Motivation</a:t>
            </a:r>
            <a:br>
              <a:rPr lang="en-US" sz="6600" dirty="0">
                <a:solidFill>
                  <a:srgbClr val="A86D3A"/>
                </a:solidFill>
                <a:latin typeface="Ovo"/>
                <a:ea typeface="Ovo"/>
                <a:cs typeface="Ovo"/>
                <a:sym typeface="Ovo"/>
              </a:rPr>
            </a:br>
            <a:r>
              <a:rPr lang="en-US" sz="4800" dirty="0">
                <a:solidFill>
                  <a:schemeClr val="accent6">
                    <a:lumMod val="60000"/>
                    <a:lumOff val="40000"/>
                  </a:schemeClr>
                </a:solidFill>
              </a:rPr>
              <a:t>Diagnostic Challenge</a:t>
            </a:r>
            <a:endParaRPr lang="en-US" sz="4800" dirty="0">
              <a:solidFill>
                <a:schemeClr val="accent6">
                  <a:lumMod val="60000"/>
                  <a:lumOff val="40000"/>
                </a:schemeClr>
              </a:solidFill>
              <a:latin typeface="Ovo"/>
              <a:ea typeface="Ovo"/>
              <a:cs typeface="Ovo"/>
              <a:sym typeface="Ov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49534" y="0"/>
            <a:ext cx="8238466" cy="10613160"/>
          </a:xfrm>
          <a:custGeom>
            <a:avLst/>
            <a:gdLst/>
            <a:ahLst/>
            <a:cxnLst/>
            <a:rect l="l" t="t" r="r" b="b"/>
            <a:pathLst>
              <a:path w="8238466" h="10613160">
                <a:moveTo>
                  <a:pt x="0" y="0"/>
                </a:moveTo>
                <a:lnTo>
                  <a:pt x="8238466" y="0"/>
                </a:lnTo>
                <a:lnTo>
                  <a:pt x="8238466" y="10613160"/>
                </a:lnTo>
                <a:lnTo>
                  <a:pt x="0" y="10613160"/>
                </a:lnTo>
                <a:lnTo>
                  <a:pt x="0" y="0"/>
                </a:lnTo>
                <a:close/>
              </a:path>
            </a:pathLst>
          </a:custGeom>
          <a:blipFill>
            <a:blip r:embed="rId3"/>
            <a:stretch>
              <a:fillRect/>
            </a:stretch>
          </a:blipFill>
        </p:spPr>
        <p:txBody>
          <a:bodyPr/>
          <a:lstStyle/>
          <a:p>
            <a:endParaRPr lang="he-IL"/>
          </a:p>
        </p:txBody>
      </p:sp>
      <p:grpSp>
        <p:nvGrpSpPr>
          <p:cNvPr id="3" name="Group 3"/>
          <p:cNvGrpSpPr/>
          <p:nvPr/>
        </p:nvGrpSpPr>
        <p:grpSpPr>
          <a:xfrm>
            <a:off x="2008687" y="2660938"/>
            <a:ext cx="1296290" cy="1413017"/>
            <a:chOff x="0" y="0"/>
            <a:chExt cx="341410" cy="372153"/>
          </a:xfrm>
        </p:grpSpPr>
        <p:sp>
          <p:nvSpPr>
            <p:cNvPr id="4" name="Freeform 4"/>
            <p:cNvSpPr/>
            <p:nvPr/>
          </p:nvSpPr>
          <p:spPr>
            <a:xfrm>
              <a:off x="0" y="0"/>
              <a:ext cx="341410" cy="372153"/>
            </a:xfrm>
            <a:custGeom>
              <a:avLst/>
              <a:gdLst/>
              <a:ahLst/>
              <a:cxnLst/>
              <a:rect l="l" t="t" r="r" b="b"/>
              <a:pathLst>
                <a:path w="341410" h="372153">
                  <a:moveTo>
                    <a:pt x="170705" y="0"/>
                  </a:moveTo>
                  <a:lnTo>
                    <a:pt x="170705" y="0"/>
                  </a:lnTo>
                  <a:cubicBezTo>
                    <a:pt x="264983" y="0"/>
                    <a:pt x="341410" y="76427"/>
                    <a:pt x="341410" y="170705"/>
                  </a:cubicBezTo>
                  <a:lnTo>
                    <a:pt x="341410" y="201448"/>
                  </a:lnTo>
                  <a:cubicBezTo>
                    <a:pt x="341410" y="295725"/>
                    <a:pt x="264983" y="372153"/>
                    <a:pt x="170705" y="372153"/>
                  </a:cubicBezTo>
                  <a:lnTo>
                    <a:pt x="170705" y="372153"/>
                  </a:lnTo>
                  <a:cubicBezTo>
                    <a:pt x="76427" y="372153"/>
                    <a:pt x="0" y="295725"/>
                    <a:pt x="0" y="201448"/>
                  </a:cubicBezTo>
                  <a:lnTo>
                    <a:pt x="0" y="170705"/>
                  </a:lnTo>
                  <a:cubicBezTo>
                    <a:pt x="0" y="76427"/>
                    <a:pt x="76427" y="0"/>
                    <a:pt x="170705" y="0"/>
                  </a:cubicBezTo>
                  <a:close/>
                </a:path>
              </a:pathLst>
            </a:custGeom>
            <a:solidFill>
              <a:srgbClr val="A86D3A"/>
            </a:solidFill>
          </p:spPr>
          <p:txBody>
            <a:bodyPr/>
            <a:lstStyle/>
            <a:p>
              <a:endParaRPr lang="he-IL"/>
            </a:p>
          </p:txBody>
        </p:sp>
        <p:sp>
          <p:nvSpPr>
            <p:cNvPr id="5" name="TextBox 5"/>
            <p:cNvSpPr txBox="1"/>
            <p:nvPr/>
          </p:nvSpPr>
          <p:spPr>
            <a:xfrm>
              <a:off x="0" y="-95250"/>
              <a:ext cx="341410" cy="467403"/>
            </a:xfrm>
            <a:prstGeom prst="rect">
              <a:avLst/>
            </a:prstGeom>
          </p:spPr>
          <p:txBody>
            <a:bodyPr lIns="50800" tIns="50800" rIns="50800" bIns="50800" rtlCol="0" anchor="ctr"/>
            <a:lstStyle/>
            <a:p>
              <a:pPr algn="ctr">
                <a:lnSpc>
                  <a:spcPts val="6999"/>
                </a:lnSpc>
                <a:spcBef>
                  <a:spcPct val="0"/>
                </a:spcBef>
              </a:pPr>
              <a:r>
                <a:rPr lang="en-US" sz="4999">
                  <a:solidFill>
                    <a:srgbClr val="000000"/>
                  </a:solidFill>
                  <a:latin typeface="Suez One"/>
                  <a:ea typeface="Suez One"/>
                  <a:cs typeface="Suez One"/>
                  <a:sym typeface="Suez One"/>
                </a:rPr>
                <a:t>2</a:t>
              </a:r>
            </a:p>
          </p:txBody>
        </p:sp>
      </p:grpSp>
      <p:grpSp>
        <p:nvGrpSpPr>
          <p:cNvPr id="6" name="Group 6"/>
          <p:cNvGrpSpPr/>
          <p:nvPr/>
        </p:nvGrpSpPr>
        <p:grpSpPr>
          <a:xfrm>
            <a:off x="2008687" y="4938406"/>
            <a:ext cx="1296290" cy="1413017"/>
            <a:chOff x="0" y="0"/>
            <a:chExt cx="341410" cy="372153"/>
          </a:xfrm>
        </p:grpSpPr>
        <p:sp>
          <p:nvSpPr>
            <p:cNvPr id="7" name="Freeform 7"/>
            <p:cNvSpPr/>
            <p:nvPr/>
          </p:nvSpPr>
          <p:spPr>
            <a:xfrm>
              <a:off x="0" y="0"/>
              <a:ext cx="341410" cy="372153"/>
            </a:xfrm>
            <a:custGeom>
              <a:avLst/>
              <a:gdLst/>
              <a:ahLst/>
              <a:cxnLst/>
              <a:rect l="l" t="t" r="r" b="b"/>
              <a:pathLst>
                <a:path w="341410" h="372153">
                  <a:moveTo>
                    <a:pt x="170705" y="0"/>
                  </a:moveTo>
                  <a:lnTo>
                    <a:pt x="170705" y="0"/>
                  </a:lnTo>
                  <a:cubicBezTo>
                    <a:pt x="264983" y="0"/>
                    <a:pt x="341410" y="76427"/>
                    <a:pt x="341410" y="170705"/>
                  </a:cubicBezTo>
                  <a:lnTo>
                    <a:pt x="341410" y="201448"/>
                  </a:lnTo>
                  <a:cubicBezTo>
                    <a:pt x="341410" y="295725"/>
                    <a:pt x="264983" y="372153"/>
                    <a:pt x="170705" y="372153"/>
                  </a:cubicBezTo>
                  <a:lnTo>
                    <a:pt x="170705" y="372153"/>
                  </a:lnTo>
                  <a:cubicBezTo>
                    <a:pt x="76427" y="372153"/>
                    <a:pt x="0" y="295725"/>
                    <a:pt x="0" y="201448"/>
                  </a:cubicBezTo>
                  <a:lnTo>
                    <a:pt x="0" y="170705"/>
                  </a:lnTo>
                  <a:cubicBezTo>
                    <a:pt x="0" y="76427"/>
                    <a:pt x="76427" y="0"/>
                    <a:pt x="170705" y="0"/>
                  </a:cubicBezTo>
                  <a:close/>
                </a:path>
              </a:pathLst>
            </a:custGeom>
            <a:solidFill>
              <a:srgbClr val="A86D3A"/>
            </a:solidFill>
          </p:spPr>
          <p:txBody>
            <a:bodyPr/>
            <a:lstStyle/>
            <a:p>
              <a:endParaRPr lang="he-IL"/>
            </a:p>
          </p:txBody>
        </p:sp>
        <p:sp>
          <p:nvSpPr>
            <p:cNvPr id="8" name="TextBox 8"/>
            <p:cNvSpPr txBox="1"/>
            <p:nvPr/>
          </p:nvSpPr>
          <p:spPr>
            <a:xfrm>
              <a:off x="0" y="-95250"/>
              <a:ext cx="341410" cy="467403"/>
            </a:xfrm>
            <a:prstGeom prst="rect">
              <a:avLst/>
            </a:prstGeom>
          </p:spPr>
          <p:txBody>
            <a:bodyPr lIns="50800" tIns="50800" rIns="50800" bIns="50800" rtlCol="0" anchor="ctr"/>
            <a:lstStyle/>
            <a:p>
              <a:pPr algn="ctr">
                <a:lnSpc>
                  <a:spcPts val="6999"/>
                </a:lnSpc>
                <a:spcBef>
                  <a:spcPct val="0"/>
                </a:spcBef>
              </a:pPr>
              <a:r>
                <a:rPr lang="en-US" sz="4999">
                  <a:solidFill>
                    <a:srgbClr val="000000"/>
                  </a:solidFill>
                  <a:latin typeface="Suez One"/>
                  <a:ea typeface="Suez One"/>
                  <a:cs typeface="Suez One"/>
                  <a:sym typeface="Suez One"/>
                </a:rPr>
                <a:t>3</a:t>
              </a:r>
            </a:p>
          </p:txBody>
        </p:sp>
      </p:grpSp>
      <p:grpSp>
        <p:nvGrpSpPr>
          <p:cNvPr id="9" name="Group 9"/>
          <p:cNvGrpSpPr/>
          <p:nvPr/>
        </p:nvGrpSpPr>
        <p:grpSpPr>
          <a:xfrm>
            <a:off x="2008687" y="7218198"/>
            <a:ext cx="1296290" cy="1413017"/>
            <a:chOff x="0" y="0"/>
            <a:chExt cx="341410" cy="372153"/>
          </a:xfrm>
        </p:grpSpPr>
        <p:sp>
          <p:nvSpPr>
            <p:cNvPr id="10" name="Freeform 10"/>
            <p:cNvSpPr/>
            <p:nvPr/>
          </p:nvSpPr>
          <p:spPr>
            <a:xfrm>
              <a:off x="0" y="0"/>
              <a:ext cx="341410" cy="372153"/>
            </a:xfrm>
            <a:custGeom>
              <a:avLst/>
              <a:gdLst/>
              <a:ahLst/>
              <a:cxnLst/>
              <a:rect l="l" t="t" r="r" b="b"/>
              <a:pathLst>
                <a:path w="341410" h="372153">
                  <a:moveTo>
                    <a:pt x="170705" y="0"/>
                  </a:moveTo>
                  <a:lnTo>
                    <a:pt x="170705" y="0"/>
                  </a:lnTo>
                  <a:cubicBezTo>
                    <a:pt x="264983" y="0"/>
                    <a:pt x="341410" y="76427"/>
                    <a:pt x="341410" y="170705"/>
                  </a:cubicBezTo>
                  <a:lnTo>
                    <a:pt x="341410" y="201448"/>
                  </a:lnTo>
                  <a:cubicBezTo>
                    <a:pt x="341410" y="295725"/>
                    <a:pt x="264983" y="372153"/>
                    <a:pt x="170705" y="372153"/>
                  </a:cubicBezTo>
                  <a:lnTo>
                    <a:pt x="170705" y="372153"/>
                  </a:lnTo>
                  <a:cubicBezTo>
                    <a:pt x="76427" y="372153"/>
                    <a:pt x="0" y="295725"/>
                    <a:pt x="0" y="201448"/>
                  </a:cubicBezTo>
                  <a:lnTo>
                    <a:pt x="0" y="170705"/>
                  </a:lnTo>
                  <a:cubicBezTo>
                    <a:pt x="0" y="76427"/>
                    <a:pt x="76427" y="0"/>
                    <a:pt x="170705" y="0"/>
                  </a:cubicBezTo>
                  <a:close/>
                </a:path>
              </a:pathLst>
            </a:custGeom>
            <a:solidFill>
              <a:srgbClr val="A86D3A"/>
            </a:solidFill>
          </p:spPr>
          <p:txBody>
            <a:bodyPr/>
            <a:lstStyle/>
            <a:p>
              <a:endParaRPr lang="he-IL"/>
            </a:p>
          </p:txBody>
        </p:sp>
        <p:sp>
          <p:nvSpPr>
            <p:cNvPr id="11" name="TextBox 11"/>
            <p:cNvSpPr txBox="1"/>
            <p:nvPr/>
          </p:nvSpPr>
          <p:spPr>
            <a:xfrm>
              <a:off x="0" y="-95250"/>
              <a:ext cx="341410" cy="467403"/>
            </a:xfrm>
            <a:prstGeom prst="rect">
              <a:avLst/>
            </a:prstGeom>
          </p:spPr>
          <p:txBody>
            <a:bodyPr lIns="50800" tIns="50800" rIns="50800" bIns="50800" rtlCol="0" anchor="ctr"/>
            <a:lstStyle/>
            <a:p>
              <a:pPr algn="ctr">
                <a:lnSpc>
                  <a:spcPts val="6999"/>
                </a:lnSpc>
                <a:spcBef>
                  <a:spcPct val="0"/>
                </a:spcBef>
              </a:pPr>
              <a:r>
                <a:rPr lang="en-US" sz="4999">
                  <a:solidFill>
                    <a:srgbClr val="000000"/>
                  </a:solidFill>
                  <a:latin typeface="Suez One"/>
                  <a:ea typeface="Suez One"/>
                  <a:cs typeface="Suez One"/>
                  <a:sym typeface="Suez One"/>
                </a:rPr>
                <a:t>4</a:t>
              </a:r>
            </a:p>
          </p:txBody>
        </p:sp>
      </p:grpSp>
      <p:sp>
        <p:nvSpPr>
          <p:cNvPr id="12" name="AutoShape 12"/>
          <p:cNvSpPr/>
          <p:nvPr/>
        </p:nvSpPr>
        <p:spPr>
          <a:xfrm>
            <a:off x="3304977" y="3348396"/>
            <a:ext cx="1823170" cy="0"/>
          </a:xfrm>
          <a:prstGeom prst="line">
            <a:avLst/>
          </a:prstGeom>
          <a:ln w="38100" cap="flat">
            <a:solidFill>
              <a:srgbClr val="000000"/>
            </a:solidFill>
            <a:prstDash val="solid"/>
            <a:headEnd type="diamond" w="lg" len="lg"/>
            <a:tailEnd type="diamond" w="lg" len="lg"/>
          </a:ln>
        </p:spPr>
        <p:txBody>
          <a:bodyPr/>
          <a:lstStyle/>
          <a:p>
            <a:endParaRPr lang="he-IL"/>
          </a:p>
        </p:txBody>
      </p:sp>
      <p:sp>
        <p:nvSpPr>
          <p:cNvPr id="13" name="AutoShape 13"/>
          <p:cNvSpPr/>
          <p:nvPr/>
        </p:nvSpPr>
        <p:spPr>
          <a:xfrm>
            <a:off x="3304977" y="5625864"/>
            <a:ext cx="1823170" cy="0"/>
          </a:xfrm>
          <a:prstGeom prst="line">
            <a:avLst/>
          </a:prstGeom>
          <a:ln w="38100" cap="flat">
            <a:solidFill>
              <a:srgbClr val="000000"/>
            </a:solidFill>
            <a:prstDash val="solid"/>
            <a:headEnd type="diamond" w="lg" len="lg"/>
            <a:tailEnd type="diamond" w="lg" len="lg"/>
          </a:ln>
        </p:spPr>
        <p:txBody>
          <a:bodyPr/>
          <a:lstStyle/>
          <a:p>
            <a:endParaRPr lang="he-IL"/>
          </a:p>
        </p:txBody>
      </p:sp>
      <p:sp>
        <p:nvSpPr>
          <p:cNvPr id="14" name="AutoShape 14"/>
          <p:cNvSpPr/>
          <p:nvPr/>
        </p:nvSpPr>
        <p:spPr>
          <a:xfrm>
            <a:off x="3304977" y="7943756"/>
            <a:ext cx="1823170" cy="0"/>
          </a:xfrm>
          <a:prstGeom prst="line">
            <a:avLst/>
          </a:prstGeom>
          <a:ln w="38100" cap="flat">
            <a:solidFill>
              <a:srgbClr val="000000"/>
            </a:solidFill>
            <a:prstDash val="solid"/>
            <a:headEnd type="diamond" w="lg" len="lg"/>
            <a:tailEnd type="diamond" w="lg" len="lg"/>
          </a:ln>
        </p:spPr>
        <p:txBody>
          <a:bodyPr/>
          <a:lstStyle/>
          <a:p>
            <a:endParaRPr lang="he-IL"/>
          </a:p>
        </p:txBody>
      </p:sp>
      <p:sp>
        <p:nvSpPr>
          <p:cNvPr id="15" name="AutoShape 15"/>
          <p:cNvSpPr/>
          <p:nvPr/>
        </p:nvSpPr>
        <p:spPr>
          <a:xfrm>
            <a:off x="2675882" y="6188342"/>
            <a:ext cx="0" cy="1029855"/>
          </a:xfrm>
          <a:prstGeom prst="line">
            <a:avLst/>
          </a:prstGeom>
          <a:ln w="38100" cap="flat">
            <a:solidFill>
              <a:srgbClr val="000000"/>
            </a:solidFill>
            <a:prstDash val="solid"/>
            <a:headEnd type="diamond" w="lg" len="lg"/>
            <a:tailEnd type="diamond" w="lg" len="lg"/>
          </a:ln>
        </p:spPr>
        <p:txBody>
          <a:bodyPr/>
          <a:lstStyle/>
          <a:p>
            <a:endParaRPr lang="he-IL"/>
          </a:p>
        </p:txBody>
      </p:sp>
      <p:sp>
        <p:nvSpPr>
          <p:cNvPr id="16" name="AutoShape 16"/>
          <p:cNvSpPr/>
          <p:nvPr/>
        </p:nvSpPr>
        <p:spPr>
          <a:xfrm>
            <a:off x="2694932" y="4073955"/>
            <a:ext cx="0" cy="1029855"/>
          </a:xfrm>
          <a:prstGeom prst="line">
            <a:avLst/>
          </a:prstGeom>
          <a:ln w="38100" cap="flat">
            <a:solidFill>
              <a:srgbClr val="000000"/>
            </a:solidFill>
            <a:prstDash val="solid"/>
            <a:headEnd type="diamond" w="lg" len="lg"/>
            <a:tailEnd type="diamond" w="lg" len="lg"/>
          </a:ln>
        </p:spPr>
        <p:txBody>
          <a:bodyPr/>
          <a:lstStyle/>
          <a:p>
            <a:endParaRPr lang="he-IL"/>
          </a:p>
        </p:txBody>
      </p:sp>
      <p:sp>
        <p:nvSpPr>
          <p:cNvPr id="17" name="TextBox 17"/>
          <p:cNvSpPr txBox="1"/>
          <p:nvPr/>
        </p:nvSpPr>
        <p:spPr>
          <a:xfrm>
            <a:off x="5128148" y="2746805"/>
            <a:ext cx="4015852" cy="1574801"/>
          </a:xfrm>
          <a:prstGeom prst="rect">
            <a:avLst/>
          </a:prstGeom>
        </p:spPr>
        <p:txBody>
          <a:bodyPr lIns="0" tIns="0" rIns="0" bIns="0" rtlCol="0" anchor="t">
            <a:spAutoFit/>
          </a:bodyPr>
          <a:lstStyle/>
          <a:p>
            <a:pPr algn="ctr">
              <a:lnSpc>
                <a:spcPts val="5599"/>
              </a:lnSpc>
            </a:pPr>
            <a:r>
              <a:rPr lang="en-US" sz="3999">
                <a:solidFill>
                  <a:srgbClr val="000000"/>
                </a:solidFill>
                <a:latin typeface="Ovo"/>
                <a:ea typeface="Ovo"/>
                <a:cs typeface="Ovo"/>
                <a:sym typeface="Ovo"/>
              </a:rPr>
              <a:t>Wait time</a:t>
            </a:r>
          </a:p>
          <a:p>
            <a:pPr algn="ctr">
              <a:lnSpc>
                <a:spcPts val="3499"/>
              </a:lnSpc>
            </a:pPr>
            <a:r>
              <a:rPr lang="en-US" sz="2499">
                <a:solidFill>
                  <a:srgbClr val="000000"/>
                </a:solidFill>
                <a:latin typeface="Ovo"/>
                <a:ea typeface="Ovo"/>
                <a:cs typeface="Ovo"/>
                <a:sym typeface="Ovo"/>
              </a:rPr>
              <a:t>USA- 26 Days</a:t>
            </a:r>
          </a:p>
          <a:p>
            <a:pPr marL="0" lvl="0" indent="0" algn="ctr">
              <a:lnSpc>
                <a:spcPts val="3499"/>
              </a:lnSpc>
              <a:spcBef>
                <a:spcPct val="0"/>
              </a:spcBef>
            </a:pPr>
            <a:r>
              <a:rPr lang="en-US" sz="2499">
                <a:solidFill>
                  <a:srgbClr val="000000"/>
                </a:solidFill>
                <a:latin typeface="Ovo"/>
                <a:ea typeface="Ovo"/>
                <a:cs typeface="Ovo"/>
                <a:sym typeface="Ovo"/>
              </a:rPr>
              <a:t>ISRAEL - 111 Days</a:t>
            </a:r>
          </a:p>
        </p:txBody>
      </p:sp>
      <p:sp>
        <p:nvSpPr>
          <p:cNvPr id="18" name="TextBox 18"/>
          <p:cNvSpPr txBox="1"/>
          <p:nvPr/>
        </p:nvSpPr>
        <p:spPr>
          <a:xfrm>
            <a:off x="5128148" y="5027610"/>
            <a:ext cx="4015852" cy="1136651"/>
          </a:xfrm>
          <a:prstGeom prst="rect">
            <a:avLst/>
          </a:prstGeom>
        </p:spPr>
        <p:txBody>
          <a:bodyPr lIns="0" tIns="0" rIns="0" bIns="0" rtlCol="0" anchor="t">
            <a:spAutoFit/>
          </a:bodyPr>
          <a:lstStyle/>
          <a:p>
            <a:pPr algn="ctr">
              <a:lnSpc>
                <a:spcPts val="5599"/>
              </a:lnSpc>
            </a:pPr>
            <a:r>
              <a:rPr lang="en-US" sz="3999" dirty="0">
                <a:solidFill>
                  <a:srgbClr val="000000"/>
                </a:solidFill>
                <a:latin typeface="Ovo"/>
                <a:ea typeface="Ovo"/>
                <a:cs typeface="Ovo"/>
                <a:sym typeface="Ovo"/>
              </a:rPr>
              <a:t>Result time</a:t>
            </a:r>
          </a:p>
          <a:p>
            <a:pPr marL="0" lvl="0" indent="0" algn="ctr">
              <a:lnSpc>
                <a:spcPts val="3499"/>
              </a:lnSpc>
              <a:spcBef>
                <a:spcPct val="0"/>
              </a:spcBef>
            </a:pPr>
            <a:r>
              <a:rPr lang="en-US" sz="2499" dirty="0">
                <a:solidFill>
                  <a:srgbClr val="000000"/>
                </a:solidFill>
                <a:latin typeface="Ovo"/>
                <a:ea typeface="Ovo"/>
                <a:cs typeface="Ovo"/>
                <a:sym typeface="Ovo"/>
              </a:rPr>
              <a:t>7-14 Days</a:t>
            </a:r>
          </a:p>
        </p:txBody>
      </p:sp>
      <p:sp>
        <p:nvSpPr>
          <p:cNvPr id="19" name="TextBox 19"/>
          <p:cNvSpPr txBox="1"/>
          <p:nvPr/>
        </p:nvSpPr>
        <p:spPr>
          <a:xfrm>
            <a:off x="5491727" y="7337331"/>
            <a:ext cx="4015852" cy="1136651"/>
          </a:xfrm>
          <a:prstGeom prst="rect">
            <a:avLst/>
          </a:prstGeom>
        </p:spPr>
        <p:txBody>
          <a:bodyPr lIns="0" tIns="0" rIns="0" bIns="0" rtlCol="0" anchor="t">
            <a:spAutoFit/>
          </a:bodyPr>
          <a:lstStyle/>
          <a:p>
            <a:pPr algn="ctr">
              <a:lnSpc>
                <a:spcPts val="5599"/>
              </a:lnSpc>
            </a:pPr>
            <a:r>
              <a:rPr lang="en-US" sz="3999">
                <a:solidFill>
                  <a:srgbClr val="000000"/>
                </a:solidFill>
                <a:latin typeface="Ovo"/>
                <a:ea typeface="Ovo"/>
                <a:cs typeface="Ovo"/>
                <a:sym typeface="Ovo"/>
              </a:rPr>
              <a:t>Analysis time</a:t>
            </a:r>
          </a:p>
          <a:p>
            <a:pPr marL="0" lvl="0" indent="0" algn="ctr">
              <a:lnSpc>
                <a:spcPts val="3499"/>
              </a:lnSpc>
              <a:spcBef>
                <a:spcPct val="0"/>
              </a:spcBef>
            </a:pPr>
            <a:r>
              <a:rPr lang="en-US" sz="2499">
                <a:solidFill>
                  <a:srgbClr val="000000"/>
                </a:solidFill>
                <a:latin typeface="Ovo"/>
                <a:ea typeface="Ovo"/>
                <a:cs typeface="Ovo"/>
                <a:sym typeface="Ovo"/>
              </a:rPr>
              <a:t>7-14 Days</a:t>
            </a:r>
          </a:p>
        </p:txBody>
      </p:sp>
      <p:sp>
        <p:nvSpPr>
          <p:cNvPr id="20" name="TextBox 20"/>
          <p:cNvSpPr txBox="1"/>
          <p:nvPr/>
        </p:nvSpPr>
        <p:spPr>
          <a:xfrm>
            <a:off x="280912" y="9316346"/>
            <a:ext cx="10049534" cy="981075"/>
          </a:xfrm>
          <a:prstGeom prst="rect">
            <a:avLst/>
          </a:prstGeom>
        </p:spPr>
        <p:txBody>
          <a:bodyPr lIns="0" tIns="0" rIns="0" bIns="0" rtlCol="0" anchor="t">
            <a:spAutoFit/>
          </a:bodyPr>
          <a:lstStyle/>
          <a:p>
            <a:pPr marL="690881" lvl="1" indent="-345440" algn="l">
              <a:lnSpc>
                <a:spcPts val="3840"/>
              </a:lnSpc>
              <a:buFont typeface="Arial"/>
              <a:buChar char="•"/>
            </a:pPr>
            <a:r>
              <a:rPr lang="en-US" sz="3200" dirty="0">
                <a:solidFill>
                  <a:srgbClr val="000000"/>
                </a:solidFill>
                <a:latin typeface="Ovo"/>
                <a:ea typeface="Ovo"/>
                <a:cs typeface="Ovo"/>
                <a:sym typeface="Ovo"/>
              </a:rPr>
              <a:t>FROM INASIVE TO METASTIC - WITHIN MONTHES IF NOT DETECTED</a:t>
            </a:r>
          </a:p>
        </p:txBody>
      </p:sp>
      <p:sp>
        <p:nvSpPr>
          <p:cNvPr id="21" name="Slide Number Placeholder 20">
            <a:extLst>
              <a:ext uri="{FF2B5EF4-FFF2-40B4-BE49-F238E27FC236}">
                <a16:creationId xmlns:a16="http://schemas.microsoft.com/office/drawing/2014/main" id="{7CCD480A-9833-0C3E-D750-CB0C857457BE}"/>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22" name="TextBox 4">
            <a:extLst>
              <a:ext uri="{FF2B5EF4-FFF2-40B4-BE49-F238E27FC236}">
                <a16:creationId xmlns:a16="http://schemas.microsoft.com/office/drawing/2014/main" id="{D26D24AA-AE3A-C562-D16C-AE5E2BFC616B}"/>
              </a:ext>
            </a:extLst>
          </p:cNvPr>
          <p:cNvSpPr txBox="1"/>
          <p:nvPr/>
        </p:nvSpPr>
        <p:spPr>
          <a:xfrm>
            <a:off x="612624" y="198836"/>
            <a:ext cx="10082937" cy="1846659"/>
          </a:xfrm>
          <a:prstGeom prst="rect">
            <a:avLst/>
          </a:prstGeom>
        </p:spPr>
        <p:txBody>
          <a:bodyPr wrap="square" lIns="0" tIns="0" rIns="0" bIns="0" rtlCol="0" anchor="t">
            <a:spAutoFit/>
          </a:bodyPr>
          <a:lstStyle/>
          <a:p>
            <a:r>
              <a:rPr lang="en-US" sz="7200" dirty="0">
                <a:solidFill>
                  <a:srgbClr val="A86D3A"/>
                </a:solidFill>
                <a:latin typeface="Ovo"/>
                <a:ea typeface="Ovo"/>
                <a:cs typeface="Ovo"/>
                <a:sym typeface="Ovo"/>
              </a:rPr>
              <a:t>Motivation</a:t>
            </a:r>
            <a:br>
              <a:rPr lang="en-US" sz="6600" dirty="0">
                <a:solidFill>
                  <a:srgbClr val="A86D3A"/>
                </a:solidFill>
                <a:latin typeface="Ovo"/>
                <a:ea typeface="Ovo"/>
                <a:cs typeface="Ovo"/>
                <a:sym typeface="Ovo"/>
              </a:rPr>
            </a:br>
            <a:r>
              <a:rPr lang="en-US" sz="4800" dirty="0">
                <a:solidFill>
                  <a:schemeClr val="accent6">
                    <a:lumMod val="60000"/>
                    <a:lumOff val="40000"/>
                  </a:schemeClr>
                </a:solidFill>
              </a:rPr>
              <a:t>Diagnostic Delays</a:t>
            </a:r>
            <a:endParaRPr lang="en-US" sz="4800" dirty="0">
              <a:solidFill>
                <a:schemeClr val="accent6">
                  <a:lumMod val="60000"/>
                  <a:lumOff val="40000"/>
                </a:schemeClr>
              </a:solidFill>
              <a:sym typeface="Ov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293456"/>
            <a:ext cx="7371472" cy="4137239"/>
          </a:xfrm>
          <a:custGeom>
            <a:avLst/>
            <a:gdLst/>
            <a:ahLst/>
            <a:cxnLst/>
            <a:rect l="l" t="t" r="r" b="b"/>
            <a:pathLst>
              <a:path w="7371472" h="4137239">
                <a:moveTo>
                  <a:pt x="0" y="0"/>
                </a:moveTo>
                <a:lnTo>
                  <a:pt x="7371472" y="0"/>
                </a:lnTo>
                <a:lnTo>
                  <a:pt x="7371472" y="4137239"/>
                </a:lnTo>
                <a:lnTo>
                  <a:pt x="0" y="4137239"/>
                </a:lnTo>
                <a:lnTo>
                  <a:pt x="0" y="0"/>
                </a:lnTo>
                <a:close/>
              </a:path>
            </a:pathLst>
          </a:custGeom>
          <a:blipFill>
            <a:blip r:embed="rId3"/>
            <a:stretch>
              <a:fillRect/>
            </a:stretch>
          </a:blipFill>
        </p:spPr>
        <p:txBody>
          <a:bodyPr/>
          <a:lstStyle/>
          <a:p>
            <a:endParaRPr lang="he-IL"/>
          </a:p>
        </p:txBody>
      </p:sp>
      <p:sp>
        <p:nvSpPr>
          <p:cNvPr id="3" name="Freeform 3"/>
          <p:cNvSpPr/>
          <p:nvPr/>
        </p:nvSpPr>
        <p:spPr>
          <a:xfrm>
            <a:off x="10882475" y="4437151"/>
            <a:ext cx="4968070" cy="5849849"/>
          </a:xfrm>
          <a:custGeom>
            <a:avLst/>
            <a:gdLst/>
            <a:ahLst/>
            <a:cxnLst/>
            <a:rect l="l" t="t" r="r" b="b"/>
            <a:pathLst>
              <a:path w="4968070" h="5849849">
                <a:moveTo>
                  <a:pt x="0" y="0"/>
                </a:moveTo>
                <a:lnTo>
                  <a:pt x="4968070" y="0"/>
                </a:lnTo>
                <a:lnTo>
                  <a:pt x="4968070" y="5849849"/>
                </a:lnTo>
                <a:lnTo>
                  <a:pt x="0" y="5849849"/>
                </a:lnTo>
                <a:lnTo>
                  <a:pt x="0" y="0"/>
                </a:lnTo>
                <a:close/>
              </a:path>
            </a:pathLst>
          </a:custGeom>
          <a:blipFill>
            <a:blip r:embed="rId4"/>
            <a:stretch>
              <a:fillRect/>
            </a:stretch>
          </a:blipFill>
        </p:spPr>
        <p:txBody>
          <a:bodyPr/>
          <a:lstStyle/>
          <a:p>
            <a:endParaRPr lang="he-IL"/>
          </a:p>
        </p:txBody>
      </p:sp>
      <p:sp>
        <p:nvSpPr>
          <p:cNvPr id="4" name="TextBox 4"/>
          <p:cNvSpPr txBox="1"/>
          <p:nvPr/>
        </p:nvSpPr>
        <p:spPr>
          <a:xfrm>
            <a:off x="2133600" y="3335506"/>
            <a:ext cx="4830624" cy="1323439"/>
          </a:xfrm>
          <a:prstGeom prst="rect">
            <a:avLst/>
          </a:prstGeom>
        </p:spPr>
        <p:txBody>
          <a:bodyPr lIns="0" tIns="0" rIns="0" bIns="0" rtlCol="0" anchor="t">
            <a:spAutoFit/>
          </a:bodyPr>
          <a:lstStyle/>
          <a:p>
            <a:pPr lvl="0" algn="ctr">
              <a:lnSpc>
                <a:spcPts val="3499"/>
              </a:lnSpc>
              <a:spcBef>
                <a:spcPct val="0"/>
              </a:spcBef>
            </a:pPr>
            <a:r>
              <a:rPr lang="en-US" sz="2499" dirty="0">
                <a:solidFill>
                  <a:srgbClr val="000000"/>
                </a:solidFill>
                <a:latin typeface="Ovo"/>
                <a:ea typeface="Ovo"/>
                <a:cs typeface="Ovo"/>
                <a:sym typeface="Ovo"/>
              </a:rPr>
              <a:t>First FDA-authorized AI device for primary care skin cancer detection (Jan 2024)</a:t>
            </a:r>
          </a:p>
        </p:txBody>
      </p:sp>
      <p:sp>
        <p:nvSpPr>
          <p:cNvPr id="5" name="TextBox 5"/>
          <p:cNvSpPr txBox="1"/>
          <p:nvPr/>
        </p:nvSpPr>
        <p:spPr>
          <a:xfrm>
            <a:off x="2133600" y="2679795"/>
            <a:ext cx="4830624" cy="495300"/>
          </a:xfrm>
          <a:prstGeom prst="rect">
            <a:avLst/>
          </a:prstGeom>
        </p:spPr>
        <p:txBody>
          <a:bodyPr lIns="0" tIns="0" rIns="0" bIns="0" rtlCol="0" anchor="t">
            <a:spAutoFit/>
          </a:bodyPr>
          <a:lstStyle/>
          <a:p>
            <a:pPr marL="0" lvl="0" indent="0" algn="ctr">
              <a:lnSpc>
                <a:spcPts val="3840"/>
              </a:lnSpc>
            </a:pPr>
            <a:r>
              <a:rPr lang="en-US" sz="3200" dirty="0">
                <a:solidFill>
                  <a:srgbClr val="A86D3A"/>
                </a:solidFill>
                <a:latin typeface="Ovo"/>
                <a:ea typeface="Ovo"/>
                <a:cs typeface="Ovo"/>
                <a:sym typeface="Ovo"/>
              </a:rPr>
              <a:t>DERMASENSOR</a:t>
            </a:r>
          </a:p>
        </p:txBody>
      </p:sp>
      <p:sp>
        <p:nvSpPr>
          <p:cNvPr id="6" name="TextBox 6"/>
          <p:cNvSpPr txBox="1"/>
          <p:nvPr/>
        </p:nvSpPr>
        <p:spPr>
          <a:xfrm>
            <a:off x="11019921" y="3331273"/>
            <a:ext cx="4830624" cy="874598"/>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Ovo"/>
                <a:ea typeface="Ovo"/>
                <a:cs typeface="Ovo"/>
                <a:sym typeface="Ovo"/>
              </a:rPr>
              <a:t>Full-body scanner with 6-minute automated assessment (2025)</a:t>
            </a:r>
          </a:p>
        </p:txBody>
      </p:sp>
      <p:sp>
        <p:nvSpPr>
          <p:cNvPr id="7" name="TextBox 7"/>
          <p:cNvSpPr txBox="1"/>
          <p:nvPr/>
        </p:nvSpPr>
        <p:spPr>
          <a:xfrm>
            <a:off x="11019921" y="2675562"/>
            <a:ext cx="4830624" cy="495300"/>
          </a:xfrm>
          <a:prstGeom prst="rect">
            <a:avLst/>
          </a:prstGeom>
        </p:spPr>
        <p:txBody>
          <a:bodyPr lIns="0" tIns="0" rIns="0" bIns="0" rtlCol="0" anchor="t">
            <a:spAutoFit/>
          </a:bodyPr>
          <a:lstStyle/>
          <a:p>
            <a:pPr marL="0" lvl="0" indent="0" algn="ctr">
              <a:lnSpc>
                <a:spcPts val="3840"/>
              </a:lnSpc>
            </a:pPr>
            <a:r>
              <a:rPr lang="en-US" sz="3200" dirty="0">
                <a:solidFill>
                  <a:srgbClr val="A86D3A"/>
                </a:solidFill>
                <a:latin typeface="Ovo"/>
                <a:ea typeface="Ovo"/>
                <a:cs typeface="Ovo"/>
                <a:sym typeface="Ovo"/>
              </a:rPr>
              <a:t>FRAUNHOFER INSTITUTE</a:t>
            </a:r>
          </a:p>
        </p:txBody>
      </p:sp>
      <p:sp>
        <p:nvSpPr>
          <p:cNvPr id="8" name="Slide Number Placeholder 7">
            <a:extLst>
              <a:ext uri="{FF2B5EF4-FFF2-40B4-BE49-F238E27FC236}">
                <a16:creationId xmlns:a16="http://schemas.microsoft.com/office/drawing/2014/main" id="{388B0EC4-6BC0-4727-A1DA-D3EACCB3DDE5}"/>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10" name="TextBox 9">
            <a:extLst>
              <a:ext uri="{FF2B5EF4-FFF2-40B4-BE49-F238E27FC236}">
                <a16:creationId xmlns:a16="http://schemas.microsoft.com/office/drawing/2014/main" id="{BC666EB4-B7C7-BFCF-D999-57FD4B390708}"/>
              </a:ext>
            </a:extLst>
          </p:cNvPr>
          <p:cNvSpPr txBox="1"/>
          <p:nvPr/>
        </p:nvSpPr>
        <p:spPr>
          <a:xfrm>
            <a:off x="533400" y="789617"/>
            <a:ext cx="9254066" cy="830997"/>
          </a:xfrm>
          <a:prstGeom prst="rect">
            <a:avLst/>
          </a:prstGeom>
          <a:noFill/>
        </p:spPr>
        <p:txBody>
          <a:bodyPr wrap="square">
            <a:spAutoFit/>
          </a:bodyPr>
          <a:lstStyle/>
          <a:p>
            <a:pPr marL="0" lvl="0" indent="0" algn="ctr"/>
            <a:r>
              <a:rPr lang="en-US" sz="4800" dirty="0">
                <a:solidFill>
                  <a:srgbClr val="A86D3A"/>
                </a:solidFill>
                <a:latin typeface="Ovo"/>
                <a:ea typeface="Ovo"/>
                <a:cs typeface="Ovo"/>
                <a:sym typeface="Ovo"/>
              </a:rPr>
              <a:t>2024-2025 Major Breakthroughs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 y="2247900"/>
            <a:ext cx="19515667" cy="4965911"/>
          </a:xfrm>
          <a:prstGeom prst="rect">
            <a:avLst/>
          </a:prstGeom>
        </p:spPr>
        <p:txBody>
          <a:bodyPr wrap="square" lIns="0" tIns="0" rIns="0" bIns="0" rtlCol="0" anchor="t">
            <a:spAutoFit/>
          </a:bodyPr>
          <a:lstStyle/>
          <a:p>
            <a:pPr marL="0" lvl="0" indent="0" algn="ctr">
              <a:lnSpc>
                <a:spcPts val="20290"/>
              </a:lnSpc>
            </a:pPr>
            <a:r>
              <a:rPr lang="en-US" sz="9600" dirty="0">
                <a:solidFill>
                  <a:srgbClr val="A86D3A"/>
                </a:solidFill>
                <a:latin typeface="Ovo"/>
                <a:ea typeface="Ovo"/>
                <a:cs typeface="Ovo"/>
                <a:sym typeface="Ovo"/>
              </a:rPr>
              <a:t>The International Skin Imaging Collaboration</a:t>
            </a:r>
          </a:p>
        </p:txBody>
      </p:sp>
      <p:sp>
        <p:nvSpPr>
          <p:cNvPr id="3" name="Slide Number Placeholder 2">
            <a:extLst>
              <a:ext uri="{FF2B5EF4-FFF2-40B4-BE49-F238E27FC236}">
                <a16:creationId xmlns:a16="http://schemas.microsoft.com/office/drawing/2014/main" id="{51F0EE61-6101-C514-B968-54442C757EEE}"/>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1404</TotalTime>
  <Words>3531</Words>
  <Application>Microsoft Office PowerPoint</Application>
  <PresentationFormat>Custom</PresentationFormat>
  <Paragraphs>254</Paragraphs>
  <Slides>24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Ovo</vt:lpstr>
      <vt:lpstr>Calibri</vt:lpstr>
      <vt:lpstr>Aptos</vt:lpstr>
      <vt:lpstr>Suez One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dc:title>
  <dc:creator>ניב שיפרין</dc:creator>
  <cp:lastModifiedBy>Nadav Toledo</cp:lastModifiedBy>
  <cp:revision>7</cp:revision>
  <dcterms:created xsi:type="dcterms:W3CDTF">2006-08-16T00:00:00Z</dcterms:created>
  <dcterms:modified xsi:type="dcterms:W3CDTF">2025-06-23T16:04:19Z</dcterms:modified>
  <dc:identifier>DAGq4cRVVf8</dc:identifier>
</cp:coreProperties>
</file>